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jpeg" ContentType="image/jpeg"/>
  <Override PartName="/ppt/notesSlides/notesSlide15.xml" ContentType="application/vnd.openxmlformats-officedocument.presentationml.notesSlide+xml"/>
  <Override PartName="/ppt/media/image3.jpeg" ContentType="image/jpeg"/>
  <Override PartName="/ppt/notesSlides/notesSlide16.xml" ContentType="application/vnd.openxmlformats-officedocument.presentationml.notesSlide+xml"/>
  <Override PartName="/ppt/media/image4.jpeg" ContentType="image/jpeg"/>
  <Override PartName="/ppt/notesSlides/notesSlide17.xml" ContentType="application/vnd.openxmlformats-officedocument.presentationml.notesSlide+xml"/>
  <Override PartName="/ppt/media/image5.jpeg" ContentType="image/jpeg"/>
  <Override PartName="/ppt/notesSlides/notesSlide18.xml" ContentType="application/vnd.openxmlformats-officedocument.presentationml.notesSlide+xml"/>
  <Override PartName="/ppt/media/image6.jpeg" ContentType="image/jpeg"/>
  <Override PartName="/ppt/notesSlides/notesSlide19.xml" ContentType="application/vnd.openxmlformats-officedocument.presentationml.notesSlide+xml"/>
  <Override PartName="/ppt/media/image7.jpeg" ContentType="image/jpeg"/>
  <Override PartName="/ppt/notesSlides/notesSlide20.xml" ContentType="application/vnd.openxmlformats-officedocument.presentationml.notesSlide+xml"/>
  <Override PartName="/ppt/media/image8.jpeg" ContentType="image/jpeg"/>
  <Override PartName="/ppt/media/image9.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0.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12.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3.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Hello Everyone, I’m Darius Coelho and I will be presenting my work which was supervised by my advisor Klaus Mueller</a:t>
            </a:r>
          </a:p>
          <a:p>
            <a:pPr/>
            <a:r>
              <a:t>This is Infomages and it about Embedding data into thematic images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We then filtered images that did not fit the definition of an infomage  leaving us with 224  Infomage-Like Graphics.</a:t>
            </a:r>
          </a:p>
          <a:p>
            <a:pPr/>
            <a:r>
              <a:t>But it should be noted that we relaxed the condition for the image to be thematic so that we would have a larger set of images to study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We then used Google’s reverse lookup of images to see if we could identify the creators of these images.</a:t>
            </a:r>
          </a:p>
          <a:p>
            <a:pPr/>
            <a:r>
              <a:t>We found that  a large chunk, 188 of the 224 graphics were created by professional designers or design firms or were commissioned by magazines or newspapers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We then coded each image based on the type of chart they used, the embedding method employed and if the image was thematic or contextual to the data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Let's look at the chart types first. </a:t>
            </a:r>
          </a:p>
          <a:p>
            <a:pPr/>
            <a:r>
              <a:t>We categorized the graphics we collected into seven categories based on their chart type.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The first and most popular is bar charts which were present in about 41% of the graphics.</a:t>
            </a:r>
          </a:p>
          <a:p>
            <a:pPr/>
            <a:r>
              <a:t>Here image objects represented the bars in a bar or column chart, for example here a man represents the bars.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The second most popular was the the pie chart which was present across 21.4% of the graphics.</a:t>
            </a:r>
          </a:p>
          <a:p>
            <a:pPr/>
            <a:r>
              <a:t>Here a pie chart is embedded into an image object, here this mans Kippah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The next chart type is the single divided object with 12.5%. As the name suggests it is an image object that has been divided into multiple regions where the regions’ length or area represents a data value. In this case a the cakes layers represent the different regions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Next we have the multiple resized objects type which were present in 11.2% of the graphics. </a:t>
            </a:r>
          </a:p>
          <a:p>
            <a:pPr/>
            <a:r>
              <a:t>Here multiple objects in the image are resized to represent data values. In this case multiple balloons of different sizes represent some data values.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Next 9.4% of the graphics consisted of line charts. Here an image object, like the green straw or edge of the cheese represents data values over time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We also had a few scatter plots, 2.2 %, of the graphics, with various image objects representing points, axes and areas.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So let me start of by telling you what an infomage 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Finally, all other visualizations such as sunburst charts or contour maps for which only one graphic was collected was put into the others category which contained 2.2% of the graphics.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Next, we categorized the graphics into four categories based on method used to embed the chart into the image.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The first and most widely used technique is  the replicate and transform which were present in about 41% of the graphics.</a:t>
            </a:r>
          </a:p>
          <a:p>
            <a:pPr/>
            <a:r>
              <a:t>In this method an image object in replicated and then transformed by resizing it or reposition it. In this image we consider the balloons to have been replicated, repositioned to represent time and resized to represent data values.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Next we have the fill method which was employed by 29.5% of our set of graphics. </a:t>
            </a:r>
          </a:p>
          <a:p>
            <a:pPr/>
            <a:r>
              <a:t>Here image objects are filled to represent data values. In this case the men in the image were filled to different with a texture to represent data values.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Next we have the overlay technique where the chart is overlaid on an image such that edges or objects in the background have a shape that is similar to the chart. </a:t>
            </a:r>
          </a:p>
          <a:p>
            <a:pPr/>
            <a:r>
              <a:t>This method is employed in 15.6% of the graphics</a:t>
            </a:r>
          </a:p>
          <a:p>
            <a:pPr/>
            <a:r>
              <a:t>Here the curve created by this mathematical function matches the curve produced by these plants in the image.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The final technique we observed was the cutouts technique employed in 7.1% of the graphics.</a:t>
            </a:r>
          </a:p>
          <a:p>
            <a:pPr/>
            <a:r>
              <a:t>This technique is straight forward, here the chart is used to cut out part of an image. </a:t>
            </a:r>
          </a:p>
          <a:p>
            <a:pPr/>
            <a:r>
              <a:t>In this example a line or area chart was used to cut out part of an image.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The final observation of our survey was that 52.6% of the graphics we collected used contextual while the others were not thematic.</a:t>
            </a:r>
          </a:p>
          <a:p>
            <a:pPr/>
            <a:r>
              <a:t>For example this image is thematic since it shows data about what people think of wearing religious symbols at the workplace.</a:t>
            </a:r>
          </a:p>
          <a:p>
            <a:pPr/>
            <a:r>
              <a:t>While this is not thematic as it uses a cake to show data related to reason for people not casting a vote in an election.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Based on the what learnt from our survey we created an infomage design tool that allows users to create such graphics with relative ease.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So let me give you an overview of or tool’s workflow.</a:t>
            </a:r>
          </a:p>
          <a:p>
            <a:pPr/>
            <a:r>
              <a:t>The user starts off by loading in a data file. </a:t>
            </a:r>
          </a:p>
          <a:p>
            <a:pPr/>
            <a:r>
              <a:t>Our tool first retrieves images related to the data.  </a:t>
            </a:r>
          </a:p>
          <a:p>
            <a:pPr/>
            <a:r>
              <a:t>We do this by extracting the attribute labels as well as the name of the dataset and use this information to retrieve images from a search engine such as google images. </a:t>
            </a:r>
          </a:p>
          <a:p>
            <a:pPr/>
            <a:r>
              <a:t>This process will yield incorrect results if the labels or dataset name is not semantically related to the data. For example if the attribute labels are x1 x2 and so on. </a:t>
            </a:r>
          </a:p>
          <a:p>
            <a:pPr/>
            <a:r>
              <a:t>So we also allow the user to import an external image.</a:t>
            </a:r>
          </a:p>
          <a:p>
            <a:pPr/>
            <a:r>
              <a:t>Once the images have been retrieved or the user imports an external image, the user moves on to the data embedding process. </a:t>
            </a:r>
          </a:p>
          <a:p>
            <a:pPr/>
            <a:r>
              <a:t>The user can select from two of the surveyed embedding methods fill and overlay to embed the data into the image each method supports multiple chart types.</a:t>
            </a:r>
          </a:p>
          <a:p>
            <a:pPr/>
            <a:r>
              <a:t>The embedding method often causes some chart distortion, thus the next step of our tool is distortion estimation. </a:t>
            </a:r>
          </a:p>
          <a:p>
            <a:pPr/>
            <a:r>
              <a:t>Based on previous studies, we developed methods to compute the amount of distortion introduced to a graphic</a:t>
            </a:r>
          </a:p>
          <a:p>
            <a:pPr/>
            <a:r>
              <a:t>We also developed methods to optimize the distortion. </a:t>
            </a:r>
          </a:p>
          <a:p>
            <a:pPr/>
            <a:r>
              <a:t>Once the user is satisfied that the distortion is acceptable, he or she moves on to the post processing step.</a:t>
            </a:r>
          </a:p>
          <a:p>
            <a:pPr/>
            <a:r>
              <a:t>This involves chart styling such as changing colors or adding glows to chart elements or filtering the background image as well as stying the fonts in the graphic to create the final infomage.</a:t>
            </a:r>
          </a:p>
          <a:p>
            <a:pPr/>
            <a:r>
              <a:t>Due to the time limit, I will only discuss the details of our data embedding and distortion estimation method.</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Lets start with the embedding techniques. We focus on the fill and overlay techniques in this work.</a:t>
            </a:r>
          </a:p>
          <a:p>
            <a:pPr/>
            <a:r>
              <a:t>We exclude the Replicate and Transform technique has been well studied and implemented in tools such as DDG by kim et al, data ink by kia et al and info nice by wang et al</a:t>
            </a:r>
          </a:p>
          <a:p>
            <a:pPr/>
            <a:r>
              <a:t>And the cut out technique is straight forward and was not very popular among designers.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Infomages are a type of infographic that consist of a data chart embedded into a thematic image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So lets start with the fill method. </a:t>
            </a:r>
          </a:p>
          <a:p>
            <a:pPr/>
            <a:r>
              <a:t>I will use this pie chart about lipstick popularity as an example to demonstrate our approach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Our tool retrieved this image of part of a woman’s face.</a:t>
            </a:r>
          </a:p>
          <a:p>
            <a:pPr/>
            <a:r>
              <a:t>We can embed the pie chart into the woman’s  lips.</a:t>
            </a:r>
          </a:p>
          <a:p>
            <a:pPr/>
            <a:r>
              <a:t>To do this we must first segment out the lips.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r>
              <a:t>We do this with the Grabcut segmentation algorithm guided by the user.</a:t>
            </a:r>
          </a:p>
          <a:p>
            <a:pPr/>
            <a:r>
              <a:t>Here the user draws a rough bounding box around an image area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Optional markings can be used to mark the foreground and background  to refine a segmentation if required.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Using the markings grab cut generates a mask which can now be filled in with the chart and merged back into the original image.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And generate the infomage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Our fill technique can be used to support pie charts, the single divided objects filled along an axis or a bar chart.</a:t>
            </a:r>
          </a:p>
          <a:p>
            <a:pPr/>
            <a:r>
              <a:t>In the pie chart the area can be divided based on the angle or area or arc length of each segment.</a:t>
            </a:r>
          </a:p>
          <a:p>
            <a:pPr/>
            <a:r>
              <a:t>The single divided object and bar chart can be filled based on length or areas of the image objects.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The other embedding method we support is the overlay method. </a:t>
            </a:r>
          </a:p>
          <a:p>
            <a:pPr/>
            <a:r>
              <a:t>Here I will demonstrate this method with a line chart showing the number of UFO sightings reported over the years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We can use this image go a flying saucer attacking earth for our infomage.</a:t>
            </a:r>
          </a:p>
          <a:p>
            <a:pPr/>
            <a:r>
              <a:t>Now we have to determine a good position to overlay the line chart in this image.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We do this by detecting the hough lines in an image.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For example this chart which represents data about the perception of wearing a burkha in a work place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We then compute the regression line of our chart to represent the overall trend of the data.</a:t>
            </a:r>
          </a:p>
          <a:p>
            <a:pPr/>
            <a:r>
              <a:t>We then find the hough line that has a slope that is closest to that of the regression line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We then use this hough line to determine the position of our chart by overlapping the centers of the hough line and regression line.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We then use this hough line to determine the position of our chart by overlapping the centers of the hough line and regression line.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We support line, bar and pie charts with this method. </a:t>
            </a:r>
          </a:p>
          <a:p>
            <a:pPr/>
            <a:r>
              <a:t>For pie charts we find hough circles in the image.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The embedding methods, especially the fill method adds some distortion to the chart. </a:t>
            </a:r>
          </a:p>
          <a:p>
            <a:pPr/>
            <a:r>
              <a:t>Either the areas, angles or lengths of the segments may not match that of the proportions of original data. </a:t>
            </a:r>
          </a:p>
          <a:p>
            <a:pPr/>
            <a:r>
              <a:t>And In the case of the overlay charts, the line chart or bar chart can be distorted by choosing an inappropriate aspect ratio or changin the range of the y-axis to the change the perception of the trend. </a:t>
            </a:r>
          </a:p>
          <a:p>
            <a:pPr/>
            <a:r>
              <a:t>To avoid this we detect if the intersection of the x and y axes is 0 and if the average slope between lines is 45 as stated by the 45 banking rule.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To report this distortion</a:t>
            </a:r>
          </a:p>
          <a:p>
            <a:pPr/>
            <a:r>
              <a:t>In fill charts we compute the difference between the plotted data by measuring the area, angles and length of segments in the infomage report the average difference across all segments as a percent error. </a:t>
            </a:r>
          </a:p>
          <a:p>
            <a:pPr/>
            <a:r>
              <a:t>This error informs the user that on average their infomage may cause viewers to over or underestimate the data value of each segment by the reported percentage.</a:t>
            </a:r>
          </a:p>
          <a:p>
            <a:pPr/>
          </a:p>
          <a:p>
            <a:pPr/>
            <a:r>
              <a:t>In the case of overlay charts we detect the if the intersection of the x and y axes is 0 and if the average slope between lines is 45 as stated by the 45 banking rule. </a:t>
            </a:r>
          </a:p>
          <a:p>
            <a:pPr/>
            <a:r>
              <a:t>We also report the difference between the computed slope and offset of the origin as a percentage error.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In addition to computing the distortion we also provide methods to optimize the distortion.</a:t>
            </a:r>
          </a:p>
          <a:p>
            <a:pPr/>
          </a:p>
          <a:p>
            <a:pPr/>
            <a:r>
              <a:t>For fill style charts we optimize the distortion using the simulated annealing method. </a:t>
            </a:r>
          </a:p>
          <a:p>
            <a:pPr/>
            <a:r>
              <a:t>This method basically varies the distortion until an optimal level is achieved</a:t>
            </a:r>
          </a:p>
          <a:p>
            <a:pPr/>
          </a:p>
          <a:p>
            <a:pPr/>
            <a:r>
              <a:t>Here we add/subtract small random noise from the data values while ensuring their sum is equal to that of the original values</a:t>
            </a:r>
          </a:p>
          <a:p>
            <a:pPr/>
          </a:p>
          <a:p>
            <a:pPr/>
            <a:r>
              <a:t>We then compute the chart distortion, that is the average error based on area, angle and length</a:t>
            </a:r>
          </a:p>
          <a:p>
            <a:pPr/>
          </a:p>
          <a:p>
            <a:pPr/>
            <a:r>
              <a:t>If this error is lower than the previous error we accept the distortion, </a:t>
            </a:r>
          </a:p>
          <a:p>
            <a:pPr/>
          </a:p>
          <a:p>
            <a:pPr/>
            <a:r>
              <a:t>We keep doing this until the change in error is extremely small for repeated iterations or if a decay function converges. </a:t>
            </a:r>
          </a:p>
          <a:p>
            <a:pPr/>
          </a:p>
          <a:p>
            <a:pPr/>
            <a:r>
              <a:t>It should be noted that we also accept higher error values at random. This is done to avoid hitting local minimas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To optimize the distortion in overlay charts caused due to the aspect ratio.</a:t>
            </a:r>
          </a:p>
          <a:p>
            <a:pPr/>
            <a:r>
              <a:t>We compute the optimal aspect ratio by baking to 45 degrees using the Average-Absolute-Slope Banking method developed by Cleveland</a:t>
            </a:r>
          </a:p>
          <a:p>
            <a:pPr/>
            <a:r>
              <a:t>The aspect ratio is approximated by this formula where M is the…..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These methods are all packed into a windows based interface shown here.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The final part of this work was a user study that tested our design tool.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Is  embedded into an image of a woman wearing a burkha. </a:t>
            </a:r>
          </a:p>
          <a:p>
            <a:pPr/>
            <a:r>
              <a:t>This graphic was created by Peter Ørntoft and it won an award at the Kantar Information is Beatiful awards.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For the study we recruited 5 participants- 4 males and 1 female who were all grad students</a:t>
            </a:r>
          </a:p>
          <a:p>
            <a:pPr/>
          </a:p>
          <a:p>
            <a:pPr/>
            <a:r>
              <a:t>They were first given a tutorial and allowed to practice interacting with our tool. On average this took them 21 minutes</a:t>
            </a:r>
          </a:p>
          <a:p>
            <a:pPr/>
          </a:p>
          <a:p>
            <a:pPr/>
            <a:r>
              <a:t>Next, they had to perform two main tasks for the study.</a:t>
            </a:r>
          </a:p>
          <a:p>
            <a:pPr/>
            <a:r>
              <a:t>The first was a replication task  where they had to replicate one overlay chart and two fill charts  a single object and multiple object fill chart</a:t>
            </a:r>
          </a:p>
          <a:p>
            <a:pPr/>
            <a:r>
              <a:t>The second task was a creation task. They were given multiple datasets and the could select any dataset they liked and create an infomage of their choice with it. </a:t>
            </a:r>
          </a:p>
          <a:p>
            <a:pPr/>
            <a:r>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We studied three main aspects. </a:t>
            </a:r>
          </a:p>
          <a:p>
            <a:pPr/>
            <a:r>
              <a:t>The first is the tools functionality</a:t>
            </a:r>
          </a:p>
          <a:p>
            <a:pPr/>
            <a:r>
              <a:t>The participants took an average of 4 minutes and 49 sec to replicate a single infomage and 13:11 to create one from scratch</a:t>
            </a:r>
          </a:p>
          <a:p>
            <a:pPr/>
            <a:r>
              <a:t>It should be noted that they spent more time with the overlay charts as those charts had more elements to play with during the post processing such as line or bar glows, axis formatting and more</a:t>
            </a:r>
          </a:p>
          <a:p>
            <a:pPr/>
          </a:p>
          <a:p>
            <a:pPr/>
            <a:r>
              <a:t>Next we asked the participants to rate our tool usefulness with a 5 pt likert scale</a:t>
            </a:r>
          </a:p>
          <a:p>
            <a:pPr/>
            <a:r>
              <a:t>They rated the tool as easy to use with an avg rating of 4.3</a:t>
            </a:r>
          </a:p>
          <a:p>
            <a:pPr/>
            <a:r>
              <a:t>They also agreed that it was easy to learn with rating of 4.6</a:t>
            </a:r>
          </a:p>
          <a:p>
            <a:pPr/>
            <a:r>
              <a:t>While they gave it a lower score when asked if it performed as expected. </a:t>
            </a:r>
          </a:p>
          <a:p>
            <a:pPr/>
            <a:r>
              <a:t>They state that at times the segmentation was not accurate although it was easy to perform</a:t>
            </a:r>
          </a:p>
          <a:p>
            <a:pPr/>
            <a:r>
              <a:t>They also stated that the placement of line charts was not perfect and appeared at locations they did not expect</a:t>
            </a:r>
          </a:p>
          <a:p>
            <a:pP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hape 669"/>
          <p:cNvSpPr/>
          <p:nvPr>
            <p:ph type="sldImg"/>
          </p:nvPr>
        </p:nvSpPr>
        <p:spPr>
          <a:prstGeom prst="rect">
            <a:avLst/>
          </a:prstGeom>
        </p:spPr>
        <p:txBody>
          <a:bodyPr/>
          <a:lstStyle/>
          <a:p>
            <a:pPr/>
          </a:p>
        </p:txBody>
      </p:sp>
      <p:sp>
        <p:nvSpPr>
          <p:cNvPr id="670" name="Shape 670"/>
          <p:cNvSpPr/>
          <p:nvPr>
            <p:ph type="body" sz="quarter" idx="1"/>
          </p:nvPr>
        </p:nvSpPr>
        <p:spPr>
          <a:prstGeom prst="rect">
            <a:avLst/>
          </a:prstGeom>
        </p:spPr>
        <p:txBody>
          <a:bodyPr/>
          <a:lstStyle/>
          <a:p>
            <a:pPr/>
            <a:r>
              <a:t>Second we asked the participants what they thought of the distortion estimation.</a:t>
            </a:r>
          </a:p>
          <a:p>
            <a:pPr/>
          </a:p>
          <a:p>
            <a:pPr/>
            <a:r>
              <a:t>They all stated that they understood what the distortion values indicated</a:t>
            </a:r>
          </a:p>
          <a:p>
            <a:pPr/>
          </a:p>
          <a:p>
            <a:pPr/>
            <a:r>
              <a:t>However they also stated that they did not know what level of distortion would be acceptable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a:r>
              <a:t>Finally, the participants liked our image suggestion feature but stated that they could find better images on their own and the did so during the study.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So to summarize, we conducted a study of existing infomage and based on what we learnt in the study we created a design tool that helps users easily create infomages as well as estimate distortion in these images. We also conducted a usability study that showed that in general users found the tool easy to use.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However this is a first step and there are several aspects that can be improved in the future.</a:t>
            </a:r>
          </a:p>
          <a:p>
            <a:pPr/>
          </a:p>
          <a:p>
            <a:pPr/>
            <a:r>
              <a:t>The first is to somehow define a good level of distortion. This is an extremely difficult task and requires a large scale user study</a:t>
            </a:r>
          </a:p>
          <a:p>
            <a:pPr/>
          </a:p>
          <a:p>
            <a:pPr/>
            <a:r>
              <a:t>Next is to develop better image retrieval as it is something that users pointed out</a:t>
            </a:r>
          </a:p>
          <a:p>
            <a:pPr/>
          </a:p>
          <a:p>
            <a:pPr/>
            <a:r>
              <a:t>They also pointed out that our segmentation and alignment method could more accurate so that is something else that can be improved.  </a:t>
            </a:r>
          </a:p>
          <a:p>
            <a:pPr/>
          </a:p>
          <a:p>
            <a:pPr/>
            <a:r>
              <a:t>Finally, we hope to extend our embedding methods to a full automatic approach.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hape 697"/>
          <p:cNvSpPr/>
          <p:nvPr>
            <p:ph type="sldImg"/>
          </p:nvPr>
        </p:nvSpPr>
        <p:spPr>
          <a:prstGeom prst="rect">
            <a:avLst/>
          </a:prstGeom>
        </p:spPr>
        <p:txBody>
          <a:bodyPr/>
          <a:lstStyle/>
          <a:p>
            <a:pPr/>
          </a:p>
        </p:txBody>
      </p:sp>
      <p:sp>
        <p:nvSpPr>
          <p:cNvPr id="698" name="Shape 698"/>
          <p:cNvSpPr/>
          <p:nvPr>
            <p:ph type="body" sz="quarter" idx="1"/>
          </p:nvPr>
        </p:nvSpPr>
        <p:spPr>
          <a:prstGeom prst="rect">
            <a:avLst/>
          </a:prstGeom>
        </p:spPr>
        <p:txBody>
          <a:bodyPr/>
          <a:lstStyle/>
          <a:p>
            <a:pPr/>
            <a:r>
              <a:t>Thank you.</a:t>
            </a:r>
          </a:p>
          <a:p>
            <a:pPr/>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So why study infomages.</a:t>
            </a:r>
          </a:p>
          <a:p>
            <a:pPr/>
            <a:r>
              <a:t>First, they have been gaining popularity and often appear in newspapers or blogposts.</a:t>
            </a:r>
          </a:p>
          <a:p>
            <a:pPr/>
            <a:r>
              <a:t>Second, their properties have been shown to be beneficial by previous studies</a:t>
            </a:r>
          </a:p>
          <a:p>
            <a:pPr/>
            <a:r>
              <a:t>They contain human recognizable objects and visual embellishments which have been shown  to promote engagement by Harison et al and Haroz et al</a:t>
            </a:r>
          </a:p>
          <a:p>
            <a:pPr/>
            <a:r>
              <a:t>These properties have also ben linked to improved memorability in studies conducted by Bateman et al and Borkin et al</a:t>
            </a:r>
          </a:p>
          <a:p>
            <a:pPr/>
            <a:r>
              <a:t>However, these graphics are difficult to design and have mostly been produced by profession designers.</a:t>
            </a:r>
          </a:p>
          <a:p>
            <a:pPr/>
            <a:r>
              <a:t>Our work aims to make the design of such infomages more accessible to novices by creating a novel design tool.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But before creating our design tool, we first conducted a survey of existing infomages. </a:t>
            </a:r>
          </a:p>
          <a:p>
            <a:pPr/>
            <a:r>
              <a:t>We wanted to first understand how professionals have gone about creating these graphics and then apply these principles to our tool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So we first collected a set of images for survey.</a:t>
            </a:r>
          </a:p>
          <a:p>
            <a:pPr/>
            <a:r>
              <a:t>We used the term photographic infographic to retrieve infomage-like graphics using google images and pinterest. </a:t>
            </a:r>
          </a:p>
          <a:p>
            <a:pPr/>
            <a:r>
              <a:t>We also used the `related images’ feature of these websites to recursively collect more images related to those in the initial result set.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We collected an intial set of 1636 images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1778000" y="2298700"/>
            <a:ext cx="20828000" cy="4648200"/>
          </a:xfrm>
          <a:prstGeom prst="rect">
            <a:avLst/>
          </a:prstGeom>
        </p:spPr>
        <p:txBody>
          <a:bodyPr anchor="b"/>
          <a:lstStyle/>
          <a:p>
            <a:pPr/>
            <a:r>
              <a:t>Title Text</a:t>
            </a:r>
          </a:p>
        </p:txBody>
      </p:sp>
      <p:sp>
        <p:nvSpPr>
          <p:cNvPr id="11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nSpc>
                <a:spcPct val="120000"/>
              </a:lnSpc>
              <a:spcBef>
                <a:spcPts val="0"/>
              </a:spcBef>
              <a:buSzTx/>
              <a:buNone/>
              <a:defRPr sz="9800"/>
            </a:lvl1pPr>
            <a:lvl2pPr marL="0" indent="0">
              <a:lnSpc>
                <a:spcPct val="120000"/>
              </a:lnSpc>
              <a:spcBef>
                <a:spcPts val="0"/>
              </a:spcBef>
              <a:buSzTx/>
              <a:buNone/>
              <a:defRPr sz="9800"/>
            </a:lvl2pPr>
            <a:lvl3pPr marL="0" indent="0">
              <a:lnSpc>
                <a:spcPct val="120000"/>
              </a:lnSpc>
              <a:spcBef>
                <a:spcPts val="0"/>
              </a:spcBef>
              <a:buSzTx/>
              <a:buNone/>
              <a:defRPr sz="9800"/>
            </a:lvl3pPr>
            <a:lvl4pPr marL="0" indent="0">
              <a:lnSpc>
                <a:spcPct val="120000"/>
              </a:lnSpc>
              <a:spcBef>
                <a:spcPts val="0"/>
              </a:spcBef>
              <a:buSzTx/>
              <a:buNone/>
              <a:defRPr sz="9800"/>
            </a:lvl4pPr>
            <a:lvl5pPr marL="0" indent="0">
              <a:lnSpc>
                <a:spcPct val="120000"/>
              </a:lnSpc>
              <a:spcBef>
                <a:spcPts val="0"/>
              </a:spcBef>
              <a:buSzTx/>
              <a:buNone/>
              <a:defRPr sz="98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14"/>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15"/>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jpeg"/><Relationship Id="rId4"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jpeg"/><Relationship Id="rId4" Type="http://schemas.openxmlformats.org/officeDocument/2006/relationships/image" Target="../media/image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0.jpeg"/><Relationship Id="rId4" Type="http://schemas.openxmlformats.org/officeDocument/2006/relationships/image" Target="../media/image3.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tif"/><Relationship Id="rId4" Type="http://schemas.openxmlformats.org/officeDocument/2006/relationships/image" Target="../media/image12.png"/><Relationship Id="rId5" Type="http://schemas.openxmlformats.org/officeDocument/2006/relationships/image" Target="../media/image1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7.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8.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8.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8.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tif"/><Relationship Id="rId4" Type="http://schemas.openxmlformats.org/officeDocument/2006/relationships/image" Target="../media/image8.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tif"/><Relationship Id="rId4" Type="http://schemas.openxmlformats.org/officeDocument/2006/relationships/image" Target="../media/image8.tif"/><Relationship Id="rId5" Type="http://schemas.openxmlformats.org/officeDocument/2006/relationships/image" Target="../media/image14.png"/><Relationship Id="rId6" Type="http://schemas.openxmlformats.org/officeDocument/2006/relationships/image" Target="../media/image9.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1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tif"/><Relationship Id="rId6" Type="http://schemas.openxmlformats.org/officeDocument/2006/relationships/image" Target="../media/image12.tif"/><Relationship Id="rId7" Type="http://schemas.openxmlformats.org/officeDocument/2006/relationships/image" Target="../media/image1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Infomages…"/>
          <p:cNvSpPr txBox="1"/>
          <p:nvPr>
            <p:ph type="ctrTitle"/>
          </p:nvPr>
        </p:nvSpPr>
        <p:spPr>
          <a:xfrm>
            <a:off x="1778000" y="2166977"/>
            <a:ext cx="20828000" cy="4648201"/>
          </a:xfrm>
          <a:prstGeom prst="rect">
            <a:avLst/>
          </a:prstGeom>
        </p:spPr>
        <p:txBody>
          <a:bodyPr anchor="t"/>
          <a:lstStyle/>
          <a:p>
            <a:pPr lvl="1" algn="l">
              <a:spcBef>
                <a:spcPts val="1000"/>
              </a:spcBef>
              <a:defRPr sz="11000"/>
            </a:pPr>
            <a:r>
              <a:t>Infomages</a:t>
            </a:r>
          </a:p>
          <a:p>
            <a:pPr algn="l">
              <a:defRPr sz="8300">
                <a:solidFill>
                  <a:srgbClr val="424242"/>
                </a:solidFill>
              </a:defRPr>
            </a:pPr>
            <a:r>
              <a:t>Embedding Data into Thematic Images</a:t>
            </a:r>
          </a:p>
        </p:txBody>
      </p:sp>
      <p:sp>
        <p:nvSpPr>
          <p:cNvPr id="129" name="Darius Coelho and Klaus Mueller"/>
          <p:cNvSpPr txBox="1"/>
          <p:nvPr>
            <p:ph type="subTitle" sz="quarter" idx="1"/>
          </p:nvPr>
        </p:nvSpPr>
        <p:spPr>
          <a:xfrm>
            <a:off x="1778000" y="6373131"/>
            <a:ext cx="20828000" cy="1013901"/>
          </a:xfrm>
          <a:prstGeom prst="rect">
            <a:avLst/>
          </a:prstGeom>
        </p:spPr>
        <p:txBody>
          <a:bodyPr/>
          <a:lstStyle>
            <a:lvl1pPr>
              <a:defRPr sz="5300"/>
            </a:lvl1pPr>
          </a:lstStyle>
          <a:p>
            <a:pPr/>
            <a:r>
              <a:t>Darius Coelho and Klaus Mueller</a:t>
            </a:r>
          </a:p>
        </p:txBody>
      </p:sp>
      <p:pic>
        <p:nvPicPr>
          <p:cNvPr id="130" name="eurographics-banner.jpg" descr="eurographics-banner.jpg"/>
          <p:cNvPicPr>
            <a:picLocks noChangeAspect="1"/>
          </p:cNvPicPr>
          <p:nvPr/>
        </p:nvPicPr>
        <p:blipFill>
          <a:blip r:embed="rId3">
            <a:extLst/>
          </a:blip>
          <a:srcRect l="0" t="16778" r="0" b="19146"/>
          <a:stretch>
            <a:fillRect/>
          </a:stretch>
        </p:blipFill>
        <p:spPr>
          <a:xfrm>
            <a:off x="0" y="9043456"/>
            <a:ext cx="24384001" cy="48377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Screen Shot 2020-05-05 at 2.53.49 PM.png" descr="Screen Shot 2020-05-05 at 2.53.49 PM.png"/>
          <p:cNvPicPr>
            <a:picLocks noChangeAspect="1"/>
          </p:cNvPicPr>
          <p:nvPr/>
        </p:nvPicPr>
        <p:blipFill>
          <a:blip r:embed="rId3">
            <a:extLst/>
          </a:blip>
          <a:srcRect l="12397" t="7346" r="2865" b="733"/>
          <a:stretch>
            <a:fillRect/>
          </a:stretch>
        </p:blipFill>
        <p:spPr>
          <a:xfrm>
            <a:off x="12629288" y="3451380"/>
            <a:ext cx="9824781" cy="6813240"/>
          </a:xfrm>
          <a:prstGeom prst="rect">
            <a:avLst/>
          </a:prstGeom>
          <a:ln w="12700">
            <a:miter lim="400000"/>
          </a:ln>
        </p:spPr>
      </p:pic>
      <p:sp>
        <p:nvSpPr>
          <p:cNvPr id="200" name="Infomage Survey"/>
          <p:cNvSpPr txBox="1"/>
          <p:nvPr>
            <p:ph type="title"/>
          </p:nvPr>
        </p:nvSpPr>
        <p:spPr>
          <a:prstGeom prst="rect">
            <a:avLst/>
          </a:prstGeom>
        </p:spPr>
        <p:txBody>
          <a:bodyPr/>
          <a:lstStyle>
            <a:lvl1pPr algn="l">
              <a:defRPr sz="10500"/>
            </a:lvl1pPr>
          </a:lstStyle>
          <a:p>
            <a:pPr/>
            <a:r>
              <a:t>Infomage Survey</a:t>
            </a:r>
          </a:p>
        </p:txBody>
      </p:sp>
      <p:sp>
        <p:nvSpPr>
          <p:cNvPr id="201" name="224…"/>
          <p:cNvSpPr txBox="1"/>
          <p:nvPr/>
        </p:nvSpPr>
        <p:spPr>
          <a:xfrm>
            <a:off x="7464514" y="11262993"/>
            <a:ext cx="9963945"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224</a:t>
            </a:r>
          </a:p>
          <a:p>
            <a:pPr defTabSz="457200">
              <a:defRPr b="0" sz="5000">
                <a:latin typeface="Helvetica"/>
                <a:ea typeface="Helvetica"/>
                <a:cs typeface="Helvetica"/>
                <a:sym typeface="Helvetica"/>
              </a:defRPr>
            </a:pPr>
            <a:r>
              <a:t>Infomage-Like Graphics</a:t>
            </a:r>
          </a:p>
        </p:txBody>
      </p:sp>
      <p:pic>
        <p:nvPicPr>
          <p:cNvPr id="202"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03"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4"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5"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6"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7" name="Rectangle"/>
          <p:cNvSpPr/>
          <p:nvPr/>
        </p:nvSpPr>
        <p:spPr>
          <a:xfrm>
            <a:off x="11533083" y="3923997"/>
            <a:ext cx="1826807" cy="661585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8"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9"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0"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1" name="Rectangle"/>
          <p:cNvSpPr/>
          <p:nvPr/>
        </p:nvSpPr>
        <p:spPr>
          <a:xfrm>
            <a:off x="11929377" y="2985527"/>
            <a:ext cx="10755633" cy="9748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creen Shot 2020-05-05 at 2.53.49 PM.png" descr="Screen Shot 2020-05-05 at 2.53.49 PM.png"/>
          <p:cNvPicPr>
            <a:picLocks noChangeAspect="1"/>
          </p:cNvPicPr>
          <p:nvPr/>
        </p:nvPicPr>
        <p:blipFill>
          <a:blip r:embed="rId3">
            <a:extLst/>
          </a:blip>
          <a:srcRect l="13777" t="8589" r="2865" b="733"/>
          <a:stretch>
            <a:fillRect/>
          </a:stretch>
        </p:blipFill>
        <p:spPr>
          <a:xfrm>
            <a:off x="12789295" y="3543528"/>
            <a:ext cx="9664774" cy="6721092"/>
          </a:xfrm>
          <a:prstGeom prst="rect">
            <a:avLst/>
          </a:prstGeom>
          <a:ln w="12700">
            <a:miter lim="400000"/>
          </a:ln>
        </p:spPr>
      </p:pic>
      <p:sp>
        <p:nvSpPr>
          <p:cNvPr id="216" name="Infomage Survey"/>
          <p:cNvSpPr txBox="1"/>
          <p:nvPr>
            <p:ph type="title"/>
          </p:nvPr>
        </p:nvSpPr>
        <p:spPr>
          <a:prstGeom prst="rect">
            <a:avLst/>
          </a:prstGeom>
        </p:spPr>
        <p:txBody>
          <a:bodyPr/>
          <a:lstStyle>
            <a:lvl1pPr algn="l">
              <a:defRPr sz="10500"/>
            </a:lvl1pPr>
          </a:lstStyle>
          <a:p>
            <a:pPr/>
            <a:r>
              <a:t>Infomage Survey</a:t>
            </a:r>
          </a:p>
        </p:txBody>
      </p:sp>
      <p:sp>
        <p:nvSpPr>
          <p:cNvPr id="217" name="224…"/>
          <p:cNvSpPr txBox="1"/>
          <p:nvPr/>
        </p:nvSpPr>
        <p:spPr>
          <a:xfrm>
            <a:off x="7210028" y="11178327"/>
            <a:ext cx="9963944"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224</a:t>
            </a:r>
          </a:p>
          <a:p>
            <a:pPr defTabSz="457200">
              <a:defRPr b="0" sz="5000">
                <a:latin typeface="Helvetica"/>
                <a:ea typeface="Helvetica"/>
                <a:cs typeface="Helvetica"/>
                <a:sym typeface="Helvetica"/>
              </a:defRPr>
            </a:pPr>
            <a:r>
              <a:t>188 created by Professionals</a:t>
            </a:r>
          </a:p>
        </p:txBody>
      </p:sp>
      <p:pic>
        <p:nvPicPr>
          <p:cNvPr id="218"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19"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0"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1"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2"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3" name="Rectangle"/>
          <p:cNvSpPr/>
          <p:nvPr/>
        </p:nvSpPr>
        <p:spPr>
          <a:xfrm>
            <a:off x="11533083" y="5055752"/>
            <a:ext cx="1826807" cy="5484096"/>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4"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5"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6"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27" name="Rectangle"/>
          <p:cNvSpPr/>
          <p:nvPr/>
        </p:nvSpPr>
        <p:spPr>
          <a:xfrm>
            <a:off x="11929377" y="3111402"/>
            <a:ext cx="9644363" cy="857164"/>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Screen Shot 2020-05-05 at 2.53.49 PM.png" descr="Screen Shot 2020-05-05 at 2.53.49 PM.png"/>
          <p:cNvPicPr>
            <a:picLocks noChangeAspect="1"/>
          </p:cNvPicPr>
          <p:nvPr/>
        </p:nvPicPr>
        <p:blipFill>
          <a:blip r:embed="rId3">
            <a:extLst/>
          </a:blip>
          <a:srcRect l="12296" t="7346" r="2865" b="733"/>
          <a:stretch>
            <a:fillRect/>
          </a:stretch>
        </p:blipFill>
        <p:spPr>
          <a:xfrm>
            <a:off x="12617580" y="3451380"/>
            <a:ext cx="9836489" cy="6813240"/>
          </a:xfrm>
          <a:prstGeom prst="rect">
            <a:avLst/>
          </a:prstGeom>
          <a:ln w="12700">
            <a:miter lim="400000"/>
          </a:ln>
        </p:spPr>
      </p:pic>
      <p:sp>
        <p:nvSpPr>
          <p:cNvPr id="232" name="Infomage Survey"/>
          <p:cNvSpPr txBox="1"/>
          <p:nvPr>
            <p:ph type="title"/>
          </p:nvPr>
        </p:nvSpPr>
        <p:spPr>
          <a:prstGeom prst="rect">
            <a:avLst/>
          </a:prstGeom>
        </p:spPr>
        <p:txBody>
          <a:bodyPr/>
          <a:lstStyle>
            <a:lvl1pPr algn="l">
              <a:defRPr sz="10500"/>
            </a:lvl1pPr>
          </a:lstStyle>
          <a:p>
            <a:pPr/>
            <a:r>
              <a:t>Infomage Survey</a:t>
            </a:r>
          </a:p>
        </p:txBody>
      </p:sp>
      <p:sp>
        <p:nvSpPr>
          <p:cNvPr id="233" name="2 Coders"/>
          <p:cNvSpPr txBox="1"/>
          <p:nvPr/>
        </p:nvSpPr>
        <p:spPr>
          <a:xfrm>
            <a:off x="10551252" y="11174305"/>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2 Coders</a:t>
            </a:r>
          </a:p>
        </p:txBody>
      </p:sp>
      <p:pic>
        <p:nvPicPr>
          <p:cNvPr id="234"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
        <p:nvSpPr>
          <p:cNvPr id="235" name="Rectangle"/>
          <p:cNvSpPr/>
          <p:nvPr/>
        </p:nvSpPr>
        <p:spPr>
          <a:xfrm>
            <a:off x="6702428" y="8160270"/>
            <a:ext cx="1826808"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6" name="Rectangle"/>
          <p:cNvSpPr/>
          <p:nvPr/>
        </p:nvSpPr>
        <p:spPr>
          <a:xfrm>
            <a:off x="1711722" y="8185670"/>
            <a:ext cx="2043378" cy="22352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7" name="Rectangle"/>
          <p:cNvSpPr/>
          <p:nvPr/>
        </p:nvSpPr>
        <p:spPr>
          <a:xfrm>
            <a:off x="16039256" y="3957568"/>
            <a:ext cx="2535876" cy="6355925"/>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8" name="Rectangle"/>
          <p:cNvSpPr/>
          <p:nvPr/>
        </p:nvSpPr>
        <p:spPr>
          <a:xfrm>
            <a:off x="1246083" y="3314323"/>
            <a:ext cx="10895747" cy="228600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39" name="Rectangle"/>
          <p:cNvSpPr/>
          <p:nvPr/>
        </p:nvSpPr>
        <p:spPr>
          <a:xfrm>
            <a:off x="11533083" y="5055752"/>
            <a:ext cx="1826807" cy="5484096"/>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0" name="Rectangle"/>
          <p:cNvSpPr/>
          <p:nvPr/>
        </p:nvSpPr>
        <p:spPr>
          <a:xfrm>
            <a:off x="3328617" y="10046653"/>
            <a:ext cx="8469303" cy="63679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1" name="Rectangle"/>
          <p:cNvSpPr/>
          <p:nvPr/>
        </p:nvSpPr>
        <p:spPr>
          <a:xfrm>
            <a:off x="1871774" y="7658920"/>
            <a:ext cx="9644364" cy="329137"/>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2" name="Rectangle"/>
          <p:cNvSpPr/>
          <p:nvPr/>
        </p:nvSpPr>
        <p:spPr>
          <a:xfrm>
            <a:off x="21534167" y="3105052"/>
            <a:ext cx="2535876" cy="7208441"/>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3" name="Rectangle"/>
          <p:cNvSpPr/>
          <p:nvPr/>
        </p:nvSpPr>
        <p:spPr>
          <a:xfrm>
            <a:off x="11929377" y="3149502"/>
            <a:ext cx="9644363" cy="811788"/>
          </a:xfrm>
          <a:prstGeom prst="rect">
            <a:avLst/>
          </a:prstGeom>
          <a:solidFill>
            <a:srgbClr val="FFFFF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44" name="Chart Type"/>
          <p:cNvSpPr txBox="1"/>
          <p:nvPr/>
        </p:nvSpPr>
        <p:spPr>
          <a:xfrm>
            <a:off x="4483179" y="12370181"/>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Chart Type</a:t>
            </a:r>
          </a:p>
        </p:txBody>
      </p:sp>
      <p:sp>
        <p:nvSpPr>
          <p:cNvPr id="245" name="Embedding Method"/>
          <p:cNvSpPr txBox="1"/>
          <p:nvPr/>
        </p:nvSpPr>
        <p:spPr>
          <a:xfrm>
            <a:off x="9279368" y="12370181"/>
            <a:ext cx="6334237"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Embedding Method</a:t>
            </a:r>
          </a:p>
        </p:txBody>
      </p:sp>
      <p:sp>
        <p:nvSpPr>
          <p:cNvPr id="246" name="Thematic"/>
          <p:cNvSpPr txBox="1"/>
          <p:nvPr/>
        </p:nvSpPr>
        <p:spPr>
          <a:xfrm>
            <a:off x="16619326" y="12370181"/>
            <a:ext cx="3790469"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5000">
                <a:latin typeface="Helvetica"/>
                <a:ea typeface="Helvetica"/>
                <a:cs typeface="Helvetica"/>
                <a:sym typeface="Helvetica"/>
              </a:defRPr>
            </a:lvl1pPr>
          </a:lstStyle>
          <a:p>
            <a:pPr/>
            <a:r>
              <a:t>Thematic</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Chart Types"/>
          <p:cNvSpPr txBox="1"/>
          <p:nvPr>
            <p:ph type="title"/>
          </p:nvPr>
        </p:nvSpPr>
        <p:spPr>
          <a:prstGeom prst="rect">
            <a:avLst/>
          </a:prstGeom>
        </p:spPr>
        <p:txBody>
          <a:bodyPr/>
          <a:lstStyle>
            <a:lvl1pPr algn="l">
              <a:defRPr sz="10500"/>
            </a:lvl1pPr>
          </a:lstStyle>
          <a:p>
            <a:pPr/>
            <a:r>
              <a:t>Chart Types</a:t>
            </a:r>
          </a:p>
        </p:txBody>
      </p:sp>
      <p:sp>
        <p:nvSpPr>
          <p:cNvPr id="251"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4200">
                <a:latin typeface="Helvetica"/>
                <a:ea typeface="Helvetica"/>
                <a:cs typeface="Helvetica"/>
                <a:sym typeface="Helvetica"/>
              </a:defRPr>
            </a:lvl1pPr>
          </a:lstStyle>
          <a:p>
            <a:pPr/>
            <a:r>
              <a:t>Bar</a:t>
            </a:r>
          </a:p>
        </p:txBody>
      </p:sp>
      <p:sp>
        <p:nvSpPr>
          <p:cNvPr id="252" name="Pie"/>
          <p:cNvSpPr txBox="1"/>
          <p:nvPr/>
        </p:nvSpPr>
        <p:spPr>
          <a:xfrm>
            <a:off x="4956124" y="3448149"/>
            <a:ext cx="8852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Pie</a:t>
            </a:r>
          </a:p>
        </p:txBody>
      </p:sp>
      <p:sp>
        <p:nvSpPr>
          <p:cNvPr id="253"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Single Divided</a:t>
            </a:r>
          </a:p>
        </p:txBody>
      </p:sp>
      <p:sp>
        <p:nvSpPr>
          <p:cNvPr id="254"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Multiple Resized</a:t>
            </a:r>
          </a:p>
        </p:txBody>
      </p:sp>
      <p:sp>
        <p:nvSpPr>
          <p:cNvPr id="255"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Line</a:t>
            </a:r>
          </a:p>
        </p:txBody>
      </p:sp>
      <p:sp>
        <p:nvSpPr>
          <p:cNvPr id="256"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Scatterplot</a:t>
            </a:r>
          </a:p>
        </p:txBody>
      </p:sp>
      <p:sp>
        <p:nvSpPr>
          <p:cNvPr id="257"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Others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Chart Types"/>
          <p:cNvSpPr txBox="1"/>
          <p:nvPr>
            <p:ph type="title"/>
          </p:nvPr>
        </p:nvSpPr>
        <p:spPr>
          <a:prstGeom prst="rect">
            <a:avLst/>
          </a:prstGeom>
        </p:spPr>
        <p:txBody>
          <a:bodyPr/>
          <a:lstStyle>
            <a:lvl1pPr algn="l">
              <a:defRPr sz="10500"/>
            </a:lvl1pPr>
          </a:lstStyle>
          <a:p>
            <a:pPr/>
            <a:r>
              <a:t>Chart Types</a:t>
            </a:r>
          </a:p>
        </p:txBody>
      </p:sp>
      <p:sp>
        <p:nvSpPr>
          <p:cNvPr id="262"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latin typeface="Helvetica"/>
                <a:ea typeface="Helvetica"/>
                <a:cs typeface="Helvetica"/>
                <a:sym typeface="Helvetica"/>
              </a:defRPr>
            </a:pPr>
            <a:r>
              <a:t>Bar</a:t>
            </a:r>
          </a:p>
          <a:p>
            <a:pPr defTabSz="457200">
              <a:defRPr b="0" sz="4200">
                <a:latin typeface="Helvetica"/>
                <a:ea typeface="Helvetica"/>
                <a:cs typeface="Helvetica"/>
                <a:sym typeface="Helvetica"/>
              </a:defRPr>
            </a:pPr>
            <a:r>
              <a:t>41.1%</a:t>
            </a:r>
          </a:p>
        </p:txBody>
      </p:sp>
      <p:sp>
        <p:nvSpPr>
          <p:cNvPr id="263" name="Pie"/>
          <p:cNvSpPr txBox="1"/>
          <p:nvPr/>
        </p:nvSpPr>
        <p:spPr>
          <a:xfrm>
            <a:off x="4956124" y="3448149"/>
            <a:ext cx="8852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Pie</a:t>
            </a:r>
          </a:p>
        </p:txBody>
      </p:sp>
      <p:sp>
        <p:nvSpPr>
          <p:cNvPr id="264"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Single Divided</a:t>
            </a:r>
          </a:p>
        </p:txBody>
      </p:sp>
      <p:sp>
        <p:nvSpPr>
          <p:cNvPr id="265"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66"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67"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68"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69" name="1355864687_infographic-images_2-600x393.jpg" descr="1355864687_infographic-images_2-600x393.jpg"/>
          <p:cNvPicPr>
            <a:picLocks noChangeAspect="1"/>
          </p:cNvPicPr>
          <p:nvPr/>
        </p:nvPicPr>
        <p:blipFill>
          <a:blip r:embed="rId3">
            <a:extLst/>
          </a:blip>
          <a:stretch>
            <a:fillRect/>
          </a:stretch>
        </p:blipFill>
        <p:spPr>
          <a:xfrm>
            <a:off x="6666045" y="5626299"/>
            <a:ext cx="11051909" cy="7239001"/>
          </a:xfrm>
          <a:prstGeom prst="rect">
            <a:avLst/>
          </a:prstGeom>
          <a:ln w="12700">
            <a:miter lim="400000"/>
          </a:ln>
        </p:spPr>
      </p:pic>
      <p:sp>
        <p:nvSpPr>
          <p:cNvPr id="270" name="Designed by Peter Ørntoft"/>
          <p:cNvSpPr txBox="1"/>
          <p:nvPr/>
        </p:nvSpPr>
        <p:spPr>
          <a:xfrm>
            <a:off x="10165867" y="13133202"/>
            <a:ext cx="4052266"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Chart Types"/>
          <p:cNvSpPr txBox="1"/>
          <p:nvPr>
            <p:ph type="title"/>
          </p:nvPr>
        </p:nvSpPr>
        <p:spPr>
          <a:prstGeom prst="rect">
            <a:avLst/>
          </a:prstGeom>
        </p:spPr>
        <p:txBody>
          <a:bodyPr/>
          <a:lstStyle>
            <a:lvl1pPr algn="l">
              <a:defRPr sz="10500"/>
            </a:lvl1pPr>
          </a:lstStyle>
          <a:p>
            <a:pPr/>
            <a:r>
              <a:t>Chart Types</a:t>
            </a:r>
          </a:p>
        </p:txBody>
      </p:sp>
      <p:sp>
        <p:nvSpPr>
          <p:cNvPr id="275"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276"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Pie</a:t>
            </a:r>
          </a:p>
          <a:p>
            <a:pPr defTabSz="457200">
              <a:defRPr b="0" sz="4200">
                <a:latin typeface="Helvetica"/>
                <a:ea typeface="Helvetica"/>
                <a:cs typeface="Helvetica"/>
                <a:sym typeface="Helvetica"/>
              </a:defRPr>
            </a:pPr>
            <a:r>
              <a:t>21.4%</a:t>
            </a:r>
          </a:p>
        </p:txBody>
      </p:sp>
      <p:sp>
        <p:nvSpPr>
          <p:cNvPr id="277"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Single Divided</a:t>
            </a:r>
          </a:p>
        </p:txBody>
      </p:sp>
      <p:sp>
        <p:nvSpPr>
          <p:cNvPr id="278"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79"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80"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81"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82" name="Infographics-In-Real-Life-8.jpg" descr="Infographics-In-Real-Life-8.jpg"/>
          <p:cNvPicPr>
            <a:picLocks noChangeAspect="1"/>
          </p:cNvPicPr>
          <p:nvPr/>
        </p:nvPicPr>
        <p:blipFill>
          <a:blip r:embed="rId3">
            <a:extLst/>
          </a:blip>
          <a:stretch>
            <a:fillRect/>
          </a:stretch>
        </p:blipFill>
        <p:spPr>
          <a:xfrm>
            <a:off x="7123220" y="5626299"/>
            <a:ext cx="10014634" cy="7242583"/>
          </a:xfrm>
          <a:prstGeom prst="rect">
            <a:avLst/>
          </a:prstGeom>
          <a:ln w="12700">
            <a:miter lim="400000"/>
          </a:ln>
        </p:spPr>
      </p:pic>
      <p:sp>
        <p:nvSpPr>
          <p:cNvPr id="283" name="Designed by Peter Ørntoft"/>
          <p:cNvSpPr txBox="1"/>
          <p:nvPr/>
        </p:nvSpPr>
        <p:spPr>
          <a:xfrm>
            <a:off x="10165867" y="13116270"/>
            <a:ext cx="4052266"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Chart Types"/>
          <p:cNvSpPr txBox="1"/>
          <p:nvPr>
            <p:ph type="title"/>
          </p:nvPr>
        </p:nvSpPr>
        <p:spPr>
          <a:prstGeom prst="rect">
            <a:avLst/>
          </a:prstGeom>
        </p:spPr>
        <p:txBody>
          <a:bodyPr/>
          <a:lstStyle>
            <a:lvl1pPr algn="l">
              <a:defRPr sz="10500"/>
            </a:lvl1pPr>
          </a:lstStyle>
          <a:p>
            <a:pPr/>
            <a:r>
              <a:t>Chart Types</a:t>
            </a:r>
          </a:p>
        </p:txBody>
      </p:sp>
      <p:sp>
        <p:nvSpPr>
          <p:cNvPr id="288"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289"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290"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Single Divided</a:t>
            </a:r>
          </a:p>
          <a:p>
            <a:pPr defTabSz="457200">
              <a:defRPr b="0" sz="4200">
                <a:latin typeface="Helvetica"/>
                <a:ea typeface="Helvetica"/>
                <a:cs typeface="Helvetica"/>
                <a:sym typeface="Helvetica"/>
              </a:defRPr>
            </a:pPr>
            <a:r>
              <a:t>12.5% </a:t>
            </a:r>
          </a:p>
        </p:txBody>
      </p:sp>
      <p:sp>
        <p:nvSpPr>
          <p:cNvPr id="291"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Multiple Resized</a:t>
            </a:r>
          </a:p>
        </p:txBody>
      </p:sp>
      <p:sp>
        <p:nvSpPr>
          <p:cNvPr id="292"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293"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294"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295" name="imagegroup (1).jpeg" descr="imagegroup (1).jpeg"/>
          <p:cNvPicPr>
            <a:picLocks noChangeAspect="1"/>
          </p:cNvPicPr>
          <p:nvPr/>
        </p:nvPicPr>
        <p:blipFill>
          <a:blip r:embed="rId3">
            <a:extLst/>
          </a:blip>
          <a:stretch>
            <a:fillRect/>
          </a:stretch>
        </p:blipFill>
        <p:spPr>
          <a:xfrm>
            <a:off x="6704370" y="5626299"/>
            <a:ext cx="10975259" cy="7239001"/>
          </a:xfrm>
          <a:prstGeom prst="rect">
            <a:avLst/>
          </a:prstGeom>
          <a:ln w="12700">
            <a:miter lim="400000"/>
          </a:ln>
        </p:spPr>
      </p:pic>
      <p:sp>
        <p:nvSpPr>
          <p:cNvPr id="296" name="Designed by Anna Lena Schiller, Lisa Rienermann, and Sylke Gruhnwald for Zeit Online"/>
          <p:cNvSpPr txBox="1"/>
          <p:nvPr/>
        </p:nvSpPr>
        <p:spPr>
          <a:xfrm>
            <a:off x="5758969" y="13150136"/>
            <a:ext cx="12866062" cy="498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solidFill>
                  <a:srgbClr val="252525"/>
                </a:solidFill>
              </a:defRPr>
            </a:pPr>
            <a:r>
              <a:t>Designed by </a:t>
            </a:r>
            <a:r>
              <a:t>Anna Lena Schiller</a:t>
            </a:r>
            <a:r>
              <a:t>, Lisa Rienermann, and Sylke Gruhnwald for Zeit Online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Chart Types"/>
          <p:cNvSpPr txBox="1"/>
          <p:nvPr>
            <p:ph type="title"/>
          </p:nvPr>
        </p:nvSpPr>
        <p:spPr>
          <a:prstGeom prst="rect">
            <a:avLst/>
          </a:prstGeom>
        </p:spPr>
        <p:txBody>
          <a:bodyPr/>
          <a:lstStyle>
            <a:lvl1pPr algn="l">
              <a:defRPr sz="10500"/>
            </a:lvl1pPr>
          </a:lstStyle>
          <a:p>
            <a:pPr/>
            <a:r>
              <a:t>Chart Types</a:t>
            </a:r>
          </a:p>
        </p:txBody>
      </p:sp>
      <p:sp>
        <p:nvSpPr>
          <p:cNvPr id="301"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02"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03"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04"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Multiple Resized</a:t>
            </a:r>
          </a:p>
          <a:p>
            <a:pPr defTabSz="457200">
              <a:defRPr b="0" sz="4200">
                <a:latin typeface="Helvetica"/>
                <a:ea typeface="Helvetica"/>
                <a:cs typeface="Helvetica"/>
                <a:sym typeface="Helvetica"/>
              </a:defRPr>
            </a:pPr>
            <a:r>
              <a:t>11.2% </a:t>
            </a:r>
          </a:p>
        </p:txBody>
      </p:sp>
      <p:sp>
        <p:nvSpPr>
          <p:cNvPr id="305" name="Line"/>
          <p:cNvSpPr txBox="1"/>
          <p:nvPr/>
        </p:nvSpPr>
        <p:spPr>
          <a:xfrm>
            <a:off x="16009401" y="3448149"/>
            <a:ext cx="112276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Line</a:t>
            </a:r>
          </a:p>
        </p:txBody>
      </p:sp>
      <p:sp>
        <p:nvSpPr>
          <p:cNvPr id="306"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307"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08" name="MultipleResized-RT6.jpg" descr="MultipleResized-RT6.jpg"/>
          <p:cNvPicPr>
            <a:picLocks noChangeAspect="1"/>
          </p:cNvPicPr>
          <p:nvPr/>
        </p:nvPicPr>
        <p:blipFill>
          <a:blip r:embed="rId3">
            <a:extLst/>
          </a:blip>
          <a:stretch>
            <a:fillRect/>
          </a:stretch>
        </p:blipFill>
        <p:spPr>
          <a:xfrm>
            <a:off x="6652924" y="5626299"/>
            <a:ext cx="11078153" cy="7239001"/>
          </a:xfrm>
          <a:prstGeom prst="rect">
            <a:avLst/>
          </a:prstGeom>
          <a:ln w="12700">
            <a:miter lim="400000"/>
          </a:ln>
        </p:spPr>
      </p:pic>
      <p:sp>
        <p:nvSpPr>
          <p:cNvPr id="309" name="Designed by Jose Duarte"/>
          <p:cNvSpPr txBox="1"/>
          <p:nvPr/>
        </p:nvSpPr>
        <p:spPr>
          <a:xfrm>
            <a:off x="10287876" y="13133202"/>
            <a:ext cx="3808248"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Jose Duarte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Chart Types"/>
          <p:cNvSpPr txBox="1"/>
          <p:nvPr>
            <p:ph type="title"/>
          </p:nvPr>
        </p:nvSpPr>
        <p:spPr>
          <a:prstGeom prst="rect">
            <a:avLst/>
          </a:prstGeom>
        </p:spPr>
        <p:txBody>
          <a:bodyPr/>
          <a:lstStyle>
            <a:lvl1pPr algn="l">
              <a:defRPr sz="10500"/>
            </a:lvl1pPr>
          </a:lstStyle>
          <a:p>
            <a:pPr/>
            <a:r>
              <a:t>Chart Types</a:t>
            </a:r>
          </a:p>
        </p:txBody>
      </p:sp>
      <p:sp>
        <p:nvSpPr>
          <p:cNvPr id="314"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15"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16"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17"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18"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Line</a:t>
            </a:r>
          </a:p>
          <a:p>
            <a:pPr defTabSz="457200">
              <a:defRPr b="0" sz="4200">
                <a:latin typeface="Helvetica"/>
                <a:ea typeface="Helvetica"/>
                <a:cs typeface="Helvetica"/>
                <a:sym typeface="Helvetica"/>
              </a:defRPr>
            </a:pPr>
            <a:r>
              <a:t>9.4%</a:t>
            </a:r>
          </a:p>
        </p:txBody>
      </p:sp>
      <p:sp>
        <p:nvSpPr>
          <p:cNvPr id="319"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Scatterplot</a:t>
            </a:r>
          </a:p>
        </p:txBody>
      </p:sp>
      <p:sp>
        <p:nvSpPr>
          <p:cNvPr id="320"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21" name="Line-Overlay5.jpeg" descr="Line-Overlay5.jpeg"/>
          <p:cNvPicPr>
            <a:picLocks noChangeAspect="1"/>
          </p:cNvPicPr>
          <p:nvPr/>
        </p:nvPicPr>
        <p:blipFill>
          <a:blip r:embed="rId3">
            <a:extLst/>
          </a:blip>
          <a:stretch>
            <a:fillRect/>
          </a:stretch>
        </p:blipFill>
        <p:spPr>
          <a:xfrm>
            <a:off x="6704370" y="5626299"/>
            <a:ext cx="10975259" cy="7239001"/>
          </a:xfrm>
          <a:prstGeom prst="rect">
            <a:avLst/>
          </a:prstGeom>
          <a:ln w="12700">
            <a:miter lim="400000"/>
          </a:ln>
        </p:spPr>
      </p:pic>
      <p:sp>
        <p:nvSpPr>
          <p:cNvPr id="322" name="Anna Lena Schiller, Lisa Rienermann und Sylke Gruhnwald for Zeit Online"/>
          <p:cNvSpPr txBox="1"/>
          <p:nvPr/>
        </p:nvSpPr>
        <p:spPr>
          <a:xfrm>
            <a:off x="6722046" y="13070493"/>
            <a:ext cx="10939908"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i="1" sz="2600">
                <a:solidFill>
                  <a:srgbClr val="252525"/>
                </a:solidFill>
              </a:defRPr>
            </a:pPr>
            <a:r>
              <a:t> </a:t>
            </a:r>
            <a:r>
              <a:t>Anna Lena Schiller</a:t>
            </a:r>
            <a:r>
              <a:t>, Lisa Rienermann und Sylke Gruhnwald for Zeit Online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Chart Types"/>
          <p:cNvSpPr txBox="1"/>
          <p:nvPr>
            <p:ph type="title"/>
          </p:nvPr>
        </p:nvSpPr>
        <p:spPr>
          <a:prstGeom prst="rect">
            <a:avLst/>
          </a:prstGeom>
        </p:spPr>
        <p:txBody>
          <a:bodyPr/>
          <a:lstStyle>
            <a:lvl1pPr algn="l">
              <a:defRPr sz="10500"/>
            </a:lvl1pPr>
          </a:lstStyle>
          <a:p>
            <a:pPr/>
            <a:r>
              <a:t>Chart Types</a:t>
            </a:r>
          </a:p>
        </p:txBody>
      </p:sp>
      <p:sp>
        <p:nvSpPr>
          <p:cNvPr id="327"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28"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29"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30"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31"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Line</a:t>
            </a:r>
          </a:p>
          <a:p>
            <a:pPr defTabSz="457200">
              <a:defRPr b="0" sz="4200">
                <a:solidFill>
                  <a:srgbClr val="D5D5D5"/>
                </a:solidFill>
                <a:latin typeface="Helvetica"/>
                <a:ea typeface="Helvetica"/>
                <a:cs typeface="Helvetica"/>
                <a:sym typeface="Helvetica"/>
              </a:defRPr>
            </a:pPr>
            <a:r>
              <a:t>9.4%</a:t>
            </a:r>
          </a:p>
        </p:txBody>
      </p:sp>
      <p:sp>
        <p:nvSpPr>
          <p:cNvPr id="332"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Scatterplot</a:t>
            </a:r>
          </a:p>
          <a:p>
            <a:pPr defTabSz="457200">
              <a:defRPr b="0" sz="4200">
                <a:latin typeface="Helvetica"/>
                <a:ea typeface="Helvetica"/>
                <a:cs typeface="Helvetica"/>
                <a:sym typeface="Helvetica"/>
              </a:defRPr>
            </a:pPr>
            <a:r>
              <a:t>2.2%</a:t>
            </a:r>
          </a:p>
        </p:txBody>
      </p:sp>
      <p:sp>
        <p:nvSpPr>
          <p:cNvPr id="333"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Others</a:t>
            </a:r>
          </a:p>
        </p:txBody>
      </p:sp>
      <p:pic>
        <p:nvPicPr>
          <p:cNvPr id="334" name="Scatterplot-Overlay2.jpg" descr="Scatterplot-Overlay2.jpg"/>
          <p:cNvPicPr>
            <a:picLocks noChangeAspect="1"/>
          </p:cNvPicPr>
          <p:nvPr/>
        </p:nvPicPr>
        <p:blipFill>
          <a:blip r:embed="rId3">
            <a:extLst/>
          </a:blip>
          <a:stretch>
            <a:fillRect/>
          </a:stretch>
        </p:blipFill>
        <p:spPr>
          <a:xfrm>
            <a:off x="6656294" y="5626299"/>
            <a:ext cx="11071412" cy="7239001"/>
          </a:xfrm>
          <a:prstGeom prst="rect">
            <a:avLst/>
          </a:prstGeom>
          <a:ln w="12700">
            <a:miter lim="400000"/>
          </a:ln>
        </p:spPr>
      </p:pic>
      <p:sp>
        <p:nvSpPr>
          <p:cNvPr id="335" name="Designed by Marion Luttenberger"/>
          <p:cNvSpPr txBox="1"/>
          <p:nvPr/>
        </p:nvSpPr>
        <p:spPr>
          <a:xfrm>
            <a:off x="9583064" y="13116270"/>
            <a:ext cx="5217872"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i="1" sz="2600"/>
            </a:pPr>
            <a:r>
              <a:t>Designed by Marion Luttenberger</a:t>
            </a:r>
            <a:r>
              <a:rPr>
                <a:solidFill>
                  <a:srgbClr val="121212"/>
                </a:solidFill>
              </a:rPr>
              <a:t> </a:t>
            </a: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What are Infomages?"/>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What are Infomages?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Chart Types"/>
          <p:cNvSpPr txBox="1"/>
          <p:nvPr>
            <p:ph type="title"/>
          </p:nvPr>
        </p:nvSpPr>
        <p:spPr>
          <a:prstGeom prst="rect">
            <a:avLst/>
          </a:prstGeom>
        </p:spPr>
        <p:txBody>
          <a:bodyPr/>
          <a:lstStyle>
            <a:lvl1pPr algn="l">
              <a:defRPr sz="10500"/>
            </a:lvl1pPr>
          </a:lstStyle>
          <a:p>
            <a:pPr/>
            <a:r>
              <a:t>Chart Types</a:t>
            </a:r>
          </a:p>
        </p:txBody>
      </p:sp>
      <p:sp>
        <p:nvSpPr>
          <p:cNvPr id="340" name="Bar…"/>
          <p:cNvSpPr txBox="1"/>
          <p:nvPr/>
        </p:nvSpPr>
        <p:spPr>
          <a:xfrm>
            <a:off x="2244651" y="3448149"/>
            <a:ext cx="1626729"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4200">
                <a:solidFill>
                  <a:srgbClr val="D5D5D5"/>
                </a:solidFill>
                <a:latin typeface="Helvetica"/>
                <a:ea typeface="Helvetica"/>
                <a:cs typeface="Helvetica"/>
                <a:sym typeface="Helvetica"/>
              </a:defRPr>
            </a:pPr>
            <a:r>
              <a:t>Bar</a:t>
            </a:r>
          </a:p>
          <a:p>
            <a:pPr defTabSz="457200">
              <a:defRPr b="0" sz="4200">
                <a:solidFill>
                  <a:srgbClr val="D5D5D5"/>
                </a:solidFill>
                <a:latin typeface="Helvetica"/>
                <a:ea typeface="Helvetica"/>
                <a:cs typeface="Helvetica"/>
                <a:sym typeface="Helvetica"/>
              </a:defRPr>
            </a:pPr>
            <a:r>
              <a:t>41.1%</a:t>
            </a:r>
          </a:p>
        </p:txBody>
      </p:sp>
      <p:sp>
        <p:nvSpPr>
          <p:cNvPr id="341" name="Pie…"/>
          <p:cNvSpPr txBox="1"/>
          <p:nvPr/>
        </p:nvSpPr>
        <p:spPr>
          <a:xfrm>
            <a:off x="4585375" y="3448149"/>
            <a:ext cx="162673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Pie</a:t>
            </a:r>
          </a:p>
          <a:p>
            <a:pPr defTabSz="457200">
              <a:defRPr b="0" sz="4200">
                <a:solidFill>
                  <a:srgbClr val="D5D5D5"/>
                </a:solidFill>
                <a:latin typeface="Helvetica"/>
                <a:ea typeface="Helvetica"/>
                <a:cs typeface="Helvetica"/>
                <a:sym typeface="Helvetica"/>
              </a:defRPr>
            </a:pPr>
            <a:r>
              <a:t>21.4%</a:t>
            </a:r>
          </a:p>
        </p:txBody>
      </p:sp>
      <p:sp>
        <p:nvSpPr>
          <p:cNvPr id="342" name="Single Divided…"/>
          <p:cNvSpPr txBox="1"/>
          <p:nvPr/>
        </p:nvSpPr>
        <p:spPr>
          <a:xfrm>
            <a:off x="6926100" y="3448149"/>
            <a:ext cx="3524102"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Single Divided</a:t>
            </a:r>
          </a:p>
          <a:p>
            <a:pPr defTabSz="457200">
              <a:defRPr b="0" sz="4200">
                <a:solidFill>
                  <a:srgbClr val="D5D5D5"/>
                </a:solidFill>
                <a:latin typeface="Helvetica"/>
                <a:ea typeface="Helvetica"/>
                <a:cs typeface="Helvetica"/>
                <a:sym typeface="Helvetica"/>
              </a:defRPr>
            </a:pPr>
            <a:r>
              <a:t>12.5% </a:t>
            </a:r>
          </a:p>
        </p:txBody>
      </p:sp>
      <p:sp>
        <p:nvSpPr>
          <p:cNvPr id="343" name="Multiple Resized…"/>
          <p:cNvSpPr txBox="1"/>
          <p:nvPr/>
        </p:nvSpPr>
        <p:spPr>
          <a:xfrm>
            <a:off x="11164197" y="3448149"/>
            <a:ext cx="40275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Multiple Resized</a:t>
            </a:r>
          </a:p>
          <a:p>
            <a:pPr defTabSz="457200">
              <a:defRPr b="0" sz="4200">
                <a:solidFill>
                  <a:srgbClr val="D5D5D5"/>
                </a:solidFill>
                <a:latin typeface="Helvetica"/>
                <a:ea typeface="Helvetica"/>
                <a:cs typeface="Helvetica"/>
                <a:sym typeface="Helvetica"/>
              </a:defRPr>
            </a:pPr>
            <a:r>
              <a:t>11.2% </a:t>
            </a:r>
          </a:p>
        </p:txBody>
      </p:sp>
      <p:sp>
        <p:nvSpPr>
          <p:cNvPr id="344" name="Line…"/>
          <p:cNvSpPr txBox="1"/>
          <p:nvPr/>
        </p:nvSpPr>
        <p:spPr>
          <a:xfrm>
            <a:off x="15905742" y="3448149"/>
            <a:ext cx="133007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Line</a:t>
            </a:r>
          </a:p>
          <a:p>
            <a:pPr defTabSz="457200">
              <a:defRPr b="0" sz="4200">
                <a:solidFill>
                  <a:srgbClr val="D5D5D5"/>
                </a:solidFill>
                <a:latin typeface="Helvetica"/>
                <a:ea typeface="Helvetica"/>
                <a:cs typeface="Helvetica"/>
                <a:sym typeface="Helvetica"/>
              </a:defRPr>
            </a:pPr>
            <a:r>
              <a:t>9.4%</a:t>
            </a:r>
          </a:p>
        </p:txBody>
      </p:sp>
      <p:sp>
        <p:nvSpPr>
          <p:cNvPr id="345" name="Scatterplot…"/>
          <p:cNvSpPr txBox="1"/>
          <p:nvPr/>
        </p:nvSpPr>
        <p:spPr>
          <a:xfrm>
            <a:off x="17949814" y="3448149"/>
            <a:ext cx="266409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Scatterplot</a:t>
            </a:r>
          </a:p>
          <a:p>
            <a:pPr defTabSz="457200">
              <a:defRPr b="0" sz="4200">
                <a:solidFill>
                  <a:srgbClr val="D5D5D5"/>
                </a:solidFill>
                <a:latin typeface="Helvetica"/>
                <a:ea typeface="Helvetica"/>
                <a:cs typeface="Helvetica"/>
                <a:sym typeface="Helvetica"/>
              </a:defRPr>
            </a:pPr>
            <a:r>
              <a:t>2.2%</a:t>
            </a:r>
          </a:p>
        </p:txBody>
      </p:sp>
      <p:sp>
        <p:nvSpPr>
          <p:cNvPr id="346" name="Others…"/>
          <p:cNvSpPr txBox="1"/>
          <p:nvPr/>
        </p:nvSpPr>
        <p:spPr>
          <a:xfrm>
            <a:off x="21327909" y="3448149"/>
            <a:ext cx="17150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Others</a:t>
            </a:r>
          </a:p>
          <a:p>
            <a:pPr defTabSz="457200">
              <a:defRPr b="0" sz="4200">
                <a:latin typeface="Helvetica"/>
                <a:ea typeface="Helvetica"/>
                <a:cs typeface="Helvetica"/>
                <a:sym typeface="Helvetica"/>
              </a:defRPr>
            </a:pPr>
            <a:r>
              <a:t>2.2%</a:t>
            </a:r>
          </a:p>
        </p:txBody>
      </p:sp>
      <p:grpSp>
        <p:nvGrpSpPr>
          <p:cNvPr id="349" name="Group"/>
          <p:cNvGrpSpPr/>
          <p:nvPr/>
        </p:nvGrpSpPr>
        <p:grpSpPr>
          <a:xfrm>
            <a:off x="6915674" y="5626299"/>
            <a:ext cx="10552651" cy="7239001"/>
            <a:chOff x="0" y="0"/>
            <a:chExt cx="10552649" cy="7239000"/>
          </a:xfrm>
        </p:grpSpPr>
        <p:pic>
          <p:nvPicPr>
            <p:cNvPr id="347" name="Others-Overlay5.jpg" descr="Others-Overlay5.jpg"/>
            <p:cNvPicPr>
              <a:picLocks noChangeAspect="1"/>
            </p:cNvPicPr>
            <p:nvPr/>
          </p:nvPicPr>
          <p:blipFill>
            <a:blip r:embed="rId3">
              <a:extLst/>
            </a:blip>
            <a:stretch>
              <a:fillRect/>
            </a:stretch>
          </p:blipFill>
          <p:spPr>
            <a:xfrm>
              <a:off x="5549222" y="0"/>
              <a:ext cx="5003428" cy="7239000"/>
            </a:xfrm>
            <a:prstGeom prst="rect">
              <a:avLst/>
            </a:prstGeom>
            <a:ln w="12700" cap="flat">
              <a:noFill/>
              <a:miter lim="400000"/>
            </a:ln>
            <a:effectLst/>
          </p:spPr>
        </p:pic>
        <p:pic>
          <p:nvPicPr>
            <p:cNvPr id="348" name="Others-Overlay4.jpg" descr="Others-Overlay4.jpg"/>
            <p:cNvPicPr>
              <a:picLocks noChangeAspect="1"/>
            </p:cNvPicPr>
            <p:nvPr/>
          </p:nvPicPr>
          <p:blipFill>
            <a:blip r:embed="rId4">
              <a:extLst/>
            </a:blip>
            <a:stretch>
              <a:fillRect/>
            </a:stretch>
          </p:blipFill>
          <p:spPr>
            <a:xfrm>
              <a:off x="0" y="0"/>
              <a:ext cx="5003427" cy="7239000"/>
            </a:xfrm>
            <a:prstGeom prst="rect">
              <a:avLst/>
            </a:prstGeom>
            <a:ln w="12700" cap="flat">
              <a:noFill/>
              <a:miter lim="400000"/>
            </a:ln>
            <a:effectLst/>
          </p:spPr>
        </p:pic>
      </p:grpSp>
      <p:sp>
        <p:nvSpPr>
          <p:cNvPr id="350" name="Designed by Twenty-Fifty"/>
          <p:cNvSpPr txBox="1"/>
          <p:nvPr/>
        </p:nvSpPr>
        <p:spPr>
          <a:xfrm>
            <a:off x="10236200" y="13133202"/>
            <a:ext cx="3911601"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Twenty-Fifty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Embedding Methods"/>
          <p:cNvSpPr txBox="1"/>
          <p:nvPr>
            <p:ph type="title"/>
          </p:nvPr>
        </p:nvSpPr>
        <p:spPr>
          <a:prstGeom prst="rect">
            <a:avLst/>
          </a:prstGeom>
        </p:spPr>
        <p:txBody>
          <a:bodyPr/>
          <a:lstStyle>
            <a:lvl1pPr algn="l">
              <a:defRPr sz="10500"/>
            </a:lvl1pPr>
          </a:lstStyle>
          <a:p>
            <a:pPr/>
            <a:r>
              <a:t>Embedding Methods</a:t>
            </a:r>
          </a:p>
        </p:txBody>
      </p:sp>
      <p:sp>
        <p:nvSpPr>
          <p:cNvPr id="355"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Replicate and Transform </a:t>
            </a:r>
          </a:p>
        </p:txBody>
      </p:sp>
      <p:sp>
        <p:nvSpPr>
          <p:cNvPr id="356" name="Fill"/>
          <p:cNvSpPr txBox="1"/>
          <p:nvPr/>
        </p:nvSpPr>
        <p:spPr>
          <a:xfrm>
            <a:off x="11571982" y="3454732"/>
            <a:ext cx="9438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Fill </a:t>
            </a:r>
          </a:p>
        </p:txBody>
      </p:sp>
      <p:sp>
        <p:nvSpPr>
          <p:cNvPr id="357"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Overlay</a:t>
            </a:r>
          </a:p>
        </p:txBody>
      </p:sp>
      <p:sp>
        <p:nvSpPr>
          <p:cNvPr id="358"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latin typeface="Helvetica"/>
                <a:ea typeface="Helvetica"/>
                <a:cs typeface="Helvetica"/>
                <a:sym typeface="Helvetica"/>
              </a:defRPr>
            </a:lvl1pPr>
          </a:lstStyle>
          <a:p>
            <a:pPr/>
            <a:r>
              <a:t>Cutout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Embedding Methods"/>
          <p:cNvSpPr txBox="1"/>
          <p:nvPr>
            <p:ph type="title"/>
          </p:nvPr>
        </p:nvSpPr>
        <p:spPr>
          <a:prstGeom prst="rect">
            <a:avLst/>
          </a:prstGeom>
        </p:spPr>
        <p:txBody>
          <a:bodyPr/>
          <a:lstStyle>
            <a:lvl1pPr algn="l">
              <a:defRPr sz="10500"/>
            </a:lvl1pPr>
          </a:lstStyle>
          <a:p>
            <a:pPr/>
            <a:r>
              <a:t>Embedding Methods</a:t>
            </a:r>
          </a:p>
        </p:txBody>
      </p:sp>
      <p:sp>
        <p:nvSpPr>
          <p:cNvPr id="363"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Replicate and Transform </a:t>
            </a:r>
          </a:p>
          <a:p>
            <a:pPr defTabSz="457200">
              <a:defRPr b="0" sz="4200">
                <a:latin typeface="Helvetica"/>
                <a:ea typeface="Helvetica"/>
                <a:cs typeface="Helvetica"/>
                <a:sym typeface="Helvetica"/>
              </a:defRPr>
            </a:pPr>
            <a:r>
              <a:t>49.6%</a:t>
            </a:r>
          </a:p>
        </p:txBody>
      </p:sp>
      <p:sp>
        <p:nvSpPr>
          <p:cNvPr id="364" name="Fill"/>
          <p:cNvSpPr txBox="1"/>
          <p:nvPr/>
        </p:nvSpPr>
        <p:spPr>
          <a:xfrm>
            <a:off x="11571982" y="3454732"/>
            <a:ext cx="9438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Fill </a:t>
            </a:r>
          </a:p>
        </p:txBody>
      </p:sp>
      <p:sp>
        <p:nvSpPr>
          <p:cNvPr id="365"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Overlay</a:t>
            </a:r>
          </a:p>
        </p:txBody>
      </p:sp>
      <p:sp>
        <p:nvSpPr>
          <p:cNvPr id="366"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67" name="MultipleResized-RT6.jpg" descr="MultipleResized-RT6.jpg"/>
          <p:cNvPicPr>
            <a:picLocks noChangeAspect="1"/>
          </p:cNvPicPr>
          <p:nvPr/>
        </p:nvPicPr>
        <p:blipFill>
          <a:blip r:embed="rId3">
            <a:extLst/>
          </a:blip>
          <a:stretch>
            <a:fillRect/>
          </a:stretch>
        </p:blipFill>
        <p:spPr>
          <a:xfrm>
            <a:off x="6423952" y="5639465"/>
            <a:ext cx="11536096" cy="7538242"/>
          </a:xfrm>
          <a:prstGeom prst="rect">
            <a:avLst/>
          </a:prstGeom>
          <a:ln w="12700">
            <a:miter lim="400000"/>
          </a:ln>
        </p:spPr>
      </p:pic>
      <p:sp>
        <p:nvSpPr>
          <p:cNvPr id="368" name="Designed by Jose Duarte"/>
          <p:cNvSpPr txBox="1"/>
          <p:nvPr/>
        </p:nvSpPr>
        <p:spPr>
          <a:xfrm>
            <a:off x="10287876" y="13133202"/>
            <a:ext cx="3808248"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Jose Duarte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Embedding Methods"/>
          <p:cNvSpPr txBox="1"/>
          <p:nvPr>
            <p:ph type="title"/>
          </p:nvPr>
        </p:nvSpPr>
        <p:spPr>
          <a:prstGeom prst="rect">
            <a:avLst/>
          </a:prstGeom>
        </p:spPr>
        <p:txBody>
          <a:bodyPr/>
          <a:lstStyle>
            <a:lvl1pPr algn="l">
              <a:defRPr sz="10500"/>
            </a:lvl1pPr>
          </a:lstStyle>
          <a:p>
            <a:pPr/>
            <a:r>
              <a:t>Embedding Methods</a:t>
            </a:r>
          </a:p>
        </p:txBody>
      </p:sp>
      <p:sp>
        <p:nvSpPr>
          <p:cNvPr id="373"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74"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Fill </a:t>
            </a:r>
          </a:p>
          <a:p>
            <a:pPr defTabSz="457200">
              <a:defRPr b="0" sz="4200">
                <a:latin typeface="Helvetica"/>
                <a:ea typeface="Helvetica"/>
                <a:cs typeface="Helvetica"/>
                <a:sym typeface="Helvetica"/>
              </a:defRPr>
            </a:pPr>
            <a:r>
              <a:t>29.5%</a:t>
            </a:r>
          </a:p>
        </p:txBody>
      </p:sp>
      <p:sp>
        <p:nvSpPr>
          <p:cNvPr id="375"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Overlay</a:t>
            </a:r>
          </a:p>
        </p:txBody>
      </p:sp>
      <p:sp>
        <p:nvSpPr>
          <p:cNvPr id="376"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77" name="1355864687_infographic-images_2-600x393.jpg" descr="1355864687_infographic-images_2-600x393.jpg"/>
          <p:cNvPicPr>
            <a:picLocks noChangeAspect="1"/>
          </p:cNvPicPr>
          <p:nvPr/>
        </p:nvPicPr>
        <p:blipFill>
          <a:blip r:embed="rId3">
            <a:extLst/>
          </a:blip>
          <a:stretch>
            <a:fillRect/>
          </a:stretch>
        </p:blipFill>
        <p:spPr>
          <a:xfrm>
            <a:off x="6524900" y="5639465"/>
            <a:ext cx="11334200" cy="7423902"/>
          </a:xfrm>
          <a:prstGeom prst="rect">
            <a:avLst/>
          </a:prstGeom>
          <a:ln w="12700">
            <a:miter lim="400000"/>
          </a:ln>
        </p:spPr>
      </p:pic>
      <p:sp>
        <p:nvSpPr>
          <p:cNvPr id="378" name="Designed by Peter Ørntoft"/>
          <p:cNvSpPr txBox="1"/>
          <p:nvPr/>
        </p:nvSpPr>
        <p:spPr>
          <a:xfrm>
            <a:off x="10165867" y="13116270"/>
            <a:ext cx="4052266"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Embedding Methods"/>
          <p:cNvSpPr txBox="1"/>
          <p:nvPr>
            <p:ph type="title"/>
          </p:nvPr>
        </p:nvSpPr>
        <p:spPr>
          <a:prstGeom prst="rect">
            <a:avLst/>
          </a:prstGeom>
        </p:spPr>
        <p:txBody>
          <a:bodyPr/>
          <a:lstStyle>
            <a:lvl1pPr algn="l">
              <a:defRPr sz="10500"/>
            </a:lvl1pPr>
          </a:lstStyle>
          <a:p>
            <a:pPr/>
            <a:r>
              <a:t>Embedding Methods</a:t>
            </a:r>
          </a:p>
        </p:txBody>
      </p:sp>
      <p:sp>
        <p:nvSpPr>
          <p:cNvPr id="383"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84"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Fill </a:t>
            </a:r>
          </a:p>
          <a:p>
            <a:pPr defTabSz="457200">
              <a:defRPr b="0" sz="4200">
                <a:solidFill>
                  <a:srgbClr val="D5D5D5"/>
                </a:solidFill>
                <a:latin typeface="Helvetica"/>
                <a:ea typeface="Helvetica"/>
                <a:cs typeface="Helvetica"/>
                <a:sym typeface="Helvetica"/>
              </a:defRPr>
            </a:pPr>
            <a:r>
              <a:t>29.5%</a:t>
            </a:r>
          </a:p>
        </p:txBody>
      </p:sp>
      <p:sp>
        <p:nvSpPr>
          <p:cNvPr id="385"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Overlay</a:t>
            </a:r>
          </a:p>
          <a:p>
            <a:pPr defTabSz="457200">
              <a:defRPr b="0" sz="4200">
                <a:latin typeface="Helvetica"/>
                <a:ea typeface="Helvetica"/>
                <a:cs typeface="Helvetica"/>
                <a:sym typeface="Helvetica"/>
              </a:defRPr>
            </a:pPr>
            <a:r>
              <a:t>15.6%</a:t>
            </a:r>
          </a:p>
        </p:txBody>
      </p:sp>
      <p:sp>
        <p:nvSpPr>
          <p:cNvPr id="386"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4200">
                <a:solidFill>
                  <a:srgbClr val="D5D5D5"/>
                </a:solidFill>
                <a:latin typeface="Helvetica"/>
                <a:ea typeface="Helvetica"/>
                <a:cs typeface="Helvetica"/>
                <a:sym typeface="Helvetica"/>
              </a:defRPr>
            </a:lvl1pPr>
          </a:lstStyle>
          <a:p>
            <a:pPr/>
            <a:r>
              <a:t>Cutout</a:t>
            </a:r>
          </a:p>
        </p:txBody>
      </p:sp>
      <p:pic>
        <p:nvPicPr>
          <p:cNvPr id="387" name="Line-Overlay2.jpg" descr="Line-Overlay2.jpg"/>
          <p:cNvPicPr>
            <a:picLocks noChangeAspect="1"/>
          </p:cNvPicPr>
          <p:nvPr/>
        </p:nvPicPr>
        <p:blipFill>
          <a:blip r:embed="rId3">
            <a:extLst/>
          </a:blip>
          <a:stretch>
            <a:fillRect/>
          </a:stretch>
        </p:blipFill>
        <p:spPr>
          <a:xfrm>
            <a:off x="8530102" y="5639465"/>
            <a:ext cx="7323796" cy="7323795"/>
          </a:xfrm>
          <a:prstGeom prst="rect">
            <a:avLst/>
          </a:prstGeom>
          <a:ln w="12700">
            <a:miter lim="400000"/>
          </a:ln>
        </p:spPr>
      </p:pic>
      <p:sp>
        <p:nvSpPr>
          <p:cNvPr id="388" name="Designed by Nikki Graziano"/>
          <p:cNvSpPr txBox="1"/>
          <p:nvPr/>
        </p:nvSpPr>
        <p:spPr>
          <a:xfrm>
            <a:off x="9932243" y="13133202"/>
            <a:ext cx="4223309"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Nikki Graziano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Embedding Methods"/>
          <p:cNvSpPr txBox="1"/>
          <p:nvPr>
            <p:ph type="title"/>
          </p:nvPr>
        </p:nvSpPr>
        <p:spPr>
          <a:prstGeom prst="rect">
            <a:avLst/>
          </a:prstGeom>
        </p:spPr>
        <p:txBody>
          <a:bodyPr/>
          <a:lstStyle>
            <a:lvl1pPr algn="l">
              <a:defRPr sz="10500"/>
            </a:lvl1pPr>
          </a:lstStyle>
          <a:p>
            <a:pPr/>
            <a:r>
              <a:t>Embedding Methods</a:t>
            </a:r>
          </a:p>
        </p:txBody>
      </p:sp>
      <p:sp>
        <p:nvSpPr>
          <p:cNvPr id="393" name="Replicate and Transform…"/>
          <p:cNvSpPr txBox="1"/>
          <p:nvPr/>
        </p:nvSpPr>
        <p:spPr>
          <a:xfrm>
            <a:off x="3332763" y="3454732"/>
            <a:ext cx="607390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Replicate and Transform </a:t>
            </a:r>
          </a:p>
          <a:p>
            <a:pPr defTabSz="457200">
              <a:defRPr b="0" sz="4200">
                <a:solidFill>
                  <a:srgbClr val="D5D5D5"/>
                </a:solidFill>
                <a:latin typeface="Helvetica"/>
                <a:ea typeface="Helvetica"/>
                <a:cs typeface="Helvetica"/>
                <a:sym typeface="Helvetica"/>
              </a:defRPr>
            </a:pPr>
            <a:r>
              <a:t>49.6%</a:t>
            </a:r>
          </a:p>
        </p:txBody>
      </p:sp>
      <p:sp>
        <p:nvSpPr>
          <p:cNvPr id="394" name="Fill…"/>
          <p:cNvSpPr txBox="1"/>
          <p:nvPr/>
        </p:nvSpPr>
        <p:spPr>
          <a:xfrm>
            <a:off x="11230533" y="3454732"/>
            <a:ext cx="162672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Fill </a:t>
            </a:r>
          </a:p>
          <a:p>
            <a:pPr defTabSz="457200">
              <a:defRPr b="0" sz="4200">
                <a:solidFill>
                  <a:srgbClr val="D5D5D5"/>
                </a:solidFill>
                <a:latin typeface="Helvetica"/>
                <a:ea typeface="Helvetica"/>
                <a:cs typeface="Helvetica"/>
                <a:sym typeface="Helvetica"/>
              </a:defRPr>
            </a:pPr>
            <a:r>
              <a:t>29.5%</a:t>
            </a:r>
          </a:p>
        </p:txBody>
      </p:sp>
      <p:sp>
        <p:nvSpPr>
          <p:cNvPr id="395" name="Overlay…"/>
          <p:cNvSpPr txBox="1"/>
          <p:nvPr/>
        </p:nvSpPr>
        <p:spPr>
          <a:xfrm>
            <a:off x="14681131" y="3454732"/>
            <a:ext cx="195203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solidFill>
                  <a:srgbClr val="D5D5D5"/>
                </a:solidFill>
                <a:latin typeface="Helvetica"/>
                <a:ea typeface="Helvetica"/>
                <a:cs typeface="Helvetica"/>
                <a:sym typeface="Helvetica"/>
              </a:defRPr>
            </a:pPr>
            <a:r>
              <a:t>Overlay</a:t>
            </a:r>
          </a:p>
          <a:p>
            <a:pPr defTabSz="457200">
              <a:defRPr b="0" sz="4200">
                <a:solidFill>
                  <a:srgbClr val="D5D5D5"/>
                </a:solidFill>
                <a:latin typeface="Helvetica"/>
                <a:ea typeface="Helvetica"/>
                <a:cs typeface="Helvetica"/>
                <a:sym typeface="Helvetica"/>
              </a:defRPr>
            </a:pPr>
            <a:r>
              <a:t>15.6%</a:t>
            </a:r>
          </a:p>
        </p:txBody>
      </p:sp>
      <p:sp>
        <p:nvSpPr>
          <p:cNvPr id="396" name="Cutout…"/>
          <p:cNvSpPr txBox="1"/>
          <p:nvPr/>
        </p:nvSpPr>
        <p:spPr>
          <a:xfrm>
            <a:off x="18457033" y="3454732"/>
            <a:ext cx="168585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Cutout</a:t>
            </a:r>
          </a:p>
          <a:p>
            <a:pPr defTabSz="457200">
              <a:defRPr b="0" sz="4200">
                <a:latin typeface="Helvetica"/>
                <a:ea typeface="Helvetica"/>
                <a:cs typeface="Helvetica"/>
                <a:sym typeface="Helvetica"/>
              </a:defRPr>
            </a:pPr>
            <a:r>
              <a:t>7.1%</a:t>
            </a:r>
          </a:p>
        </p:txBody>
      </p:sp>
      <p:pic>
        <p:nvPicPr>
          <p:cNvPr id="397" name="Image" descr="Image"/>
          <p:cNvPicPr>
            <a:picLocks noChangeAspect="1"/>
          </p:cNvPicPr>
          <p:nvPr/>
        </p:nvPicPr>
        <p:blipFill>
          <a:blip r:embed="rId3">
            <a:extLst/>
          </a:blip>
          <a:stretch>
            <a:fillRect/>
          </a:stretch>
        </p:blipFill>
        <p:spPr>
          <a:xfrm>
            <a:off x="7598897" y="5639465"/>
            <a:ext cx="9186206" cy="7453950"/>
          </a:xfrm>
          <a:prstGeom prst="rect">
            <a:avLst/>
          </a:prstGeom>
          <a:ln w="12700">
            <a:miter lim="400000"/>
          </a:ln>
        </p:spPr>
      </p:pic>
      <p:sp>
        <p:nvSpPr>
          <p:cNvPr id="398" name="Published by the Wall Street Journal"/>
          <p:cNvSpPr txBox="1"/>
          <p:nvPr/>
        </p:nvSpPr>
        <p:spPr>
          <a:xfrm>
            <a:off x="9329297" y="13158602"/>
            <a:ext cx="5429200"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Published by the Wall Street Journal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hematic"/>
          <p:cNvSpPr txBox="1"/>
          <p:nvPr>
            <p:ph type="title"/>
          </p:nvPr>
        </p:nvSpPr>
        <p:spPr>
          <a:prstGeom prst="rect">
            <a:avLst/>
          </a:prstGeom>
        </p:spPr>
        <p:txBody>
          <a:bodyPr/>
          <a:lstStyle>
            <a:lvl1pPr algn="l">
              <a:defRPr sz="10500"/>
            </a:lvl1pPr>
          </a:lstStyle>
          <a:p>
            <a:pPr/>
            <a:r>
              <a:t>Thematic</a:t>
            </a:r>
          </a:p>
        </p:txBody>
      </p:sp>
      <p:sp>
        <p:nvSpPr>
          <p:cNvPr id="403" name="Thematic…"/>
          <p:cNvSpPr txBox="1"/>
          <p:nvPr/>
        </p:nvSpPr>
        <p:spPr>
          <a:xfrm>
            <a:off x="5163858" y="3457371"/>
            <a:ext cx="2307805"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Thematic</a:t>
            </a:r>
          </a:p>
          <a:p>
            <a:pPr defTabSz="457200">
              <a:defRPr b="0" sz="4200">
                <a:latin typeface="Helvetica"/>
                <a:ea typeface="Helvetica"/>
                <a:cs typeface="Helvetica"/>
                <a:sym typeface="Helvetica"/>
              </a:defRPr>
            </a:pPr>
            <a:r>
              <a:t>52.6% </a:t>
            </a:r>
          </a:p>
        </p:txBody>
      </p:sp>
      <p:sp>
        <p:nvSpPr>
          <p:cNvPr id="404" name="Not Thematic…"/>
          <p:cNvSpPr txBox="1"/>
          <p:nvPr/>
        </p:nvSpPr>
        <p:spPr>
          <a:xfrm>
            <a:off x="16002348" y="3457371"/>
            <a:ext cx="3276676"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Not Thematic</a:t>
            </a:r>
          </a:p>
          <a:p>
            <a:pPr defTabSz="457200">
              <a:defRPr b="0" sz="4200">
                <a:latin typeface="Helvetica"/>
                <a:ea typeface="Helvetica"/>
                <a:cs typeface="Helvetica"/>
                <a:sym typeface="Helvetica"/>
              </a:defRPr>
            </a:pPr>
            <a:r>
              <a:t>47.4%</a:t>
            </a:r>
          </a:p>
        </p:txBody>
      </p:sp>
      <p:pic>
        <p:nvPicPr>
          <p:cNvPr id="405" name="Infographics-In-Real-Life-8.jpg" descr="Infographics-In-Real-Life-8.jpg"/>
          <p:cNvPicPr>
            <a:picLocks noChangeAspect="1"/>
          </p:cNvPicPr>
          <p:nvPr/>
        </p:nvPicPr>
        <p:blipFill>
          <a:blip r:embed="rId3">
            <a:extLst/>
          </a:blip>
          <a:stretch>
            <a:fillRect/>
          </a:stretch>
        </p:blipFill>
        <p:spPr>
          <a:xfrm>
            <a:off x="1906262" y="5631598"/>
            <a:ext cx="8822998" cy="6380793"/>
          </a:xfrm>
          <a:prstGeom prst="rect">
            <a:avLst/>
          </a:prstGeom>
          <a:ln w="12700">
            <a:miter lim="400000"/>
          </a:ln>
        </p:spPr>
      </p:pic>
      <p:pic>
        <p:nvPicPr>
          <p:cNvPr id="406" name="imagegroup (1).jpeg" descr="imagegroup (1).jpeg"/>
          <p:cNvPicPr>
            <a:picLocks noChangeAspect="1"/>
          </p:cNvPicPr>
          <p:nvPr/>
        </p:nvPicPr>
        <p:blipFill>
          <a:blip r:embed="rId4">
            <a:extLst/>
          </a:blip>
          <a:stretch>
            <a:fillRect/>
          </a:stretch>
        </p:blipFill>
        <p:spPr>
          <a:xfrm>
            <a:off x="12803634" y="5631598"/>
            <a:ext cx="9674105" cy="6380793"/>
          </a:xfrm>
          <a:prstGeom prst="rect">
            <a:avLst/>
          </a:prstGeom>
          <a:ln w="12700">
            <a:miter lim="400000"/>
          </a:ln>
        </p:spPr>
      </p:pic>
      <p:sp>
        <p:nvSpPr>
          <p:cNvPr id="407" name="Designed by Peter Ørntoft"/>
          <p:cNvSpPr txBox="1"/>
          <p:nvPr/>
        </p:nvSpPr>
        <p:spPr>
          <a:xfrm>
            <a:off x="4291627" y="12489736"/>
            <a:ext cx="4052267"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
        <p:nvSpPr>
          <p:cNvPr id="408" name="Designed by Anna Lena Schiller, Lisa Rienermann, and Sylke Gruhnwald for Zeit Online"/>
          <p:cNvSpPr txBox="1"/>
          <p:nvPr/>
        </p:nvSpPr>
        <p:spPr>
          <a:xfrm>
            <a:off x="13508587" y="12286536"/>
            <a:ext cx="8264198" cy="905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2600">
                <a:solidFill>
                  <a:srgbClr val="252525"/>
                </a:solidFill>
              </a:defRPr>
            </a:pPr>
            <a:r>
              <a:t>Designed by </a:t>
            </a:r>
            <a:r>
              <a:t>Anna Lena Schiller</a:t>
            </a:r>
            <a:r>
              <a:t>, Lisa Rienermann, and Sylke Gruhnwald for Zeit Online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Infomage Design Tool"/>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Infomage Design Tool</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esign Tool Overview"/>
          <p:cNvSpPr txBox="1"/>
          <p:nvPr>
            <p:ph type="title"/>
          </p:nvPr>
        </p:nvSpPr>
        <p:spPr>
          <a:prstGeom prst="rect">
            <a:avLst/>
          </a:prstGeom>
        </p:spPr>
        <p:txBody>
          <a:bodyPr/>
          <a:lstStyle>
            <a:lvl1pPr algn="l">
              <a:defRPr sz="10500"/>
            </a:lvl1pPr>
          </a:lstStyle>
          <a:p>
            <a:pPr/>
            <a:r>
              <a:t>Design Tool Overview</a:t>
            </a:r>
          </a:p>
        </p:txBody>
      </p:sp>
      <p:grpSp>
        <p:nvGrpSpPr>
          <p:cNvPr id="430" name="Group"/>
          <p:cNvGrpSpPr/>
          <p:nvPr/>
        </p:nvGrpSpPr>
        <p:grpSpPr>
          <a:xfrm>
            <a:off x="590451" y="5876467"/>
            <a:ext cx="1444785" cy="1759867"/>
            <a:chOff x="0" y="0"/>
            <a:chExt cx="1444783" cy="1759866"/>
          </a:xfrm>
        </p:grpSpPr>
        <p:sp>
          <p:nvSpPr>
            <p:cNvPr id="417" name="Rectangle 90"/>
            <p:cNvSpPr txBox="1"/>
            <p:nvPr/>
          </p:nvSpPr>
          <p:spPr>
            <a:xfrm>
              <a:off x="37055" y="0"/>
              <a:ext cx="1370673" cy="74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000">
                  <a:latin typeface="Helvetica"/>
                  <a:ea typeface="Helvetica"/>
                  <a:cs typeface="Helvetica"/>
                  <a:sym typeface="Helvetica"/>
                </a:defRPr>
              </a:lvl1pPr>
            </a:lstStyle>
            <a:p>
              <a:pPr/>
              <a:r>
                <a:t>Data File</a:t>
              </a:r>
            </a:p>
          </p:txBody>
        </p:sp>
        <p:sp>
          <p:nvSpPr>
            <p:cNvPr id="418" name="Rectangle 101"/>
            <p:cNvSpPr/>
            <p:nvPr/>
          </p:nvSpPr>
          <p:spPr>
            <a:xfrm>
              <a:off x="0" y="98261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19" name="Rectangle 102"/>
            <p:cNvSpPr/>
            <p:nvPr/>
          </p:nvSpPr>
          <p:spPr>
            <a:xfrm>
              <a:off x="481556" y="98261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0" name="Rectangle 104"/>
            <p:cNvSpPr/>
            <p:nvPr/>
          </p:nvSpPr>
          <p:spPr>
            <a:xfrm>
              <a:off x="963111" y="982611"/>
              <a:ext cx="481558"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1" name="Rectangle 105"/>
            <p:cNvSpPr/>
            <p:nvPr/>
          </p:nvSpPr>
          <p:spPr>
            <a:xfrm>
              <a:off x="0" y="123746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2" name="Rectangle 106"/>
            <p:cNvSpPr/>
            <p:nvPr/>
          </p:nvSpPr>
          <p:spPr>
            <a:xfrm>
              <a:off x="481556" y="1237461"/>
              <a:ext cx="481557"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3" name="Rectangle 107"/>
            <p:cNvSpPr/>
            <p:nvPr/>
          </p:nvSpPr>
          <p:spPr>
            <a:xfrm>
              <a:off x="963111" y="1237461"/>
              <a:ext cx="481558" cy="26755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4" name="Rectangle 108"/>
            <p:cNvSpPr/>
            <p:nvPr/>
          </p:nvSpPr>
          <p:spPr>
            <a:xfrm>
              <a:off x="0" y="1492313"/>
              <a:ext cx="481557"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5" name="Rectangle 109"/>
            <p:cNvSpPr/>
            <p:nvPr/>
          </p:nvSpPr>
          <p:spPr>
            <a:xfrm>
              <a:off x="481556" y="1492313"/>
              <a:ext cx="481557"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6" name="Rectangle 110"/>
            <p:cNvSpPr/>
            <p:nvPr/>
          </p:nvSpPr>
          <p:spPr>
            <a:xfrm>
              <a:off x="963111" y="1492313"/>
              <a:ext cx="481558" cy="26755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7" name="Rectangle 112"/>
            <p:cNvSpPr/>
            <p:nvPr/>
          </p:nvSpPr>
          <p:spPr>
            <a:xfrm>
              <a:off x="112" y="805950"/>
              <a:ext cx="481558"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8" name="Rectangle 113"/>
            <p:cNvSpPr/>
            <p:nvPr/>
          </p:nvSpPr>
          <p:spPr>
            <a:xfrm>
              <a:off x="481670" y="805950"/>
              <a:ext cx="481558"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9" name="Rectangle 114"/>
            <p:cNvSpPr/>
            <p:nvPr/>
          </p:nvSpPr>
          <p:spPr>
            <a:xfrm>
              <a:off x="963227" y="805950"/>
              <a:ext cx="481557" cy="176160"/>
            </a:xfrm>
            <a:prstGeom prst="rect">
              <a:avLst/>
            </a:prstGeom>
            <a:solidFill>
              <a:srgbClr val="D6DCE5"/>
            </a:solidFill>
            <a:ln w="12700" cap="flat">
              <a:solidFill>
                <a:srgbClr val="000000"/>
              </a:solidFill>
              <a:prstDash val="solid"/>
              <a:miter lim="8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grpSp>
        <p:nvGrpSpPr>
          <p:cNvPr id="437" name="Group"/>
          <p:cNvGrpSpPr/>
          <p:nvPr/>
        </p:nvGrpSpPr>
        <p:grpSpPr>
          <a:xfrm>
            <a:off x="10759932" y="4845780"/>
            <a:ext cx="4612521" cy="4309614"/>
            <a:chOff x="0" y="0"/>
            <a:chExt cx="4612519" cy="4309613"/>
          </a:xfrm>
        </p:grpSpPr>
        <p:grpSp>
          <p:nvGrpSpPr>
            <p:cNvPr id="435" name="Group"/>
            <p:cNvGrpSpPr/>
            <p:nvPr/>
          </p:nvGrpSpPr>
          <p:grpSpPr>
            <a:xfrm>
              <a:off x="988249" y="0"/>
              <a:ext cx="3624271" cy="4309614"/>
              <a:chOff x="0" y="0"/>
              <a:chExt cx="3624269" cy="4309613"/>
            </a:xfrm>
          </p:grpSpPr>
          <p:sp>
            <p:nvSpPr>
              <p:cNvPr id="431" name="Rectangle 9"/>
              <p:cNvSpPr/>
              <p:nvPr/>
            </p:nvSpPr>
            <p:spPr>
              <a:xfrm>
                <a:off x="0" y="0"/>
                <a:ext cx="3624270" cy="43096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32" name="TextBox 10"/>
              <p:cNvSpPr txBox="1"/>
              <p:nvPr/>
            </p:nvSpPr>
            <p:spPr>
              <a:xfrm>
                <a:off x="0" y="24446"/>
                <a:ext cx="3624270"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Distortion Estimation</a:t>
                </a:r>
              </a:p>
            </p:txBody>
          </p:sp>
          <p:sp>
            <p:nvSpPr>
              <p:cNvPr id="433" name="Rectangle 60"/>
              <p:cNvSpPr txBox="1"/>
              <p:nvPr/>
            </p:nvSpPr>
            <p:spPr>
              <a:xfrm>
                <a:off x="410151" y="1179455"/>
                <a:ext cx="2803967"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b="0" sz="2000">
                    <a:latin typeface="Helvetica"/>
                    <a:ea typeface="Helvetica"/>
                    <a:cs typeface="Helvetica"/>
                    <a:sym typeface="Helvetica"/>
                  </a:defRPr>
                </a:lvl1pPr>
              </a:lstStyle>
              <a:p>
                <a:pPr/>
                <a:r>
                  <a:t>Distortion Computation</a:t>
                </a:r>
              </a:p>
            </p:txBody>
          </p:sp>
          <p:sp>
            <p:nvSpPr>
              <p:cNvPr id="434" name="Rectangle 61"/>
              <p:cNvSpPr txBox="1"/>
              <p:nvPr/>
            </p:nvSpPr>
            <p:spPr>
              <a:xfrm>
                <a:off x="507764" y="2179734"/>
                <a:ext cx="2608741"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Distortion Optimizer</a:t>
                </a:r>
              </a:p>
            </p:txBody>
          </p:sp>
        </p:grpSp>
        <p:sp>
          <p:nvSpPr>
            <p:cNvPr id="436" name="Line"/>
            <p:cNvSpPr/>
            <p:nvPr/>
          </p:nvSpPr>
          <p:spPr>
            <a:xfrm>
              <a:off x="0" y="2154807"/>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44" name="Group"/>
          <p:cNvGrpSpPr/>
          <p:nvPr/>
        </p:nvGrpSpPr>
        <p:grpSpPr>
          <a:xfrm>
            <a:off x="6249674" y="4845780"/>
            <a:ext cx="4513218" cy="4309614"/>
            <a:chOff x="0" y="0"/>
            <a:chExt cx="4513217" cy="4309613"/>
          </a:xfrm>
        </p:grpSpPr>
        <p:grpSp>
          <p:nvGrpSpPr>
            <p:cNvPr id="442" name="Group"/>
            <p:cNvGrpSpPr/>
            <p:nvPr/>
          </p:nvGrpSpPr>
          <p:grpSpPr>
            <a:xfrm>
              <a:off x="1021349" y="0"/>
              <a:ext cx="3491869" cy="4309614"/>
              <a:chOff x="0" y="0"/>
              <a:chExt cx="3491867" cy="4309613"/>
            </a:xfrm>
          </p:grpSpPr>
          <p:sp>
            <p:nvSpPr>
              <p:cNvPr id="438" name="Rectangle 7"/>
              <p:cNvSpPr/>
              <p:nvPr/>
            </p:nvSpPr>
            <p:spPr>
              <a:xfrm>
                <a:off x="0" y="0"/>
                <a:ext cx="3491868" cy="4309614"/>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39" name="TextBox 8"/>
              <p:cNvSpPr txBox="1"/>
              <p:nvPr/>
            </p:nvSpPr>
            <p:spPr>
              <a:xfrm>
                <a:off x="0" y="24446"/>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Data Embedding</a:t>
                </a:r>
              </a:p>
            </p:txBody>
          </p:sp>
          <p:sp>
            <p:nvSpPr>
              <p:cNvPr id="440" name="Rectangle 54"/>
              <p:cNvSpPr txBox="1"/>
              <p:nvPr/>
            </p:nvSpPr>
            <p:spPr>
              <a:xfrm>
                <a:off x="441563" y="1179455"/>
                <a:ext cx="2608742"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Fill Method</a:t>
                </a:r>
              </a:p>
            </p:txBody>
          </p:sp>
          <p:sp>
            <p:nvSpPr>
              <p:cNvPr id="441" name="Rectangle 55"/>
              <p:cNvSpPr txBox="1"/>
              <p:nvPr/>
            </p:nvSpPr>
            <p:spPr>
              <a:xfrm>
                <a:off x="441563" y="2179734"/>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Overlay Method</a:t>
                </a:r>
              </a:p>
            </p:txBody>
          </p:sp>
        </p:grpSp>
        <p:sp>
          <p:nvSpPr>
            <p:cNvPr id="443" name="Line"/>
            <p:cNvSpPr/>
            <p:nvPr/>
          </p:nvSpPr>
          <p:spPr>
            <a:xfrm>
              <a:off x="0" y="2154807"/>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52" name="Group"/>
          <p:cNvGrpSpPr/>
          <p:nvPr/>
        </p:nvGrpSpPr>
        <p:grpSpPr>
          <a:xfrm>
            <a:off x="15365510" y="4845775"/>
            <a:ext cx="4484099" cy="4309624"/>
            <a:chOff x="0" y="0"/>
            <a:chExt cx="4484098" cy="4309622"/>
          </a:xfrm>
        </p:grpSpPr>
        <p:grpSp>
          <p:nvGrpSpPr>
            <p:cNvPr id="450" name="Group"/>
            <p:cNvGrpSpPr/>
            <p:nvPr/>
          </p:nvGrpSpPr>
          <p:grpSpPr>
            <a:xfrm>
              <a:off x="992230" y="0"/>
              <a:ext cx="3491869" cy="4309623"/>
              <a:chOff x="0" y="0"/>
              <a:chExt cx="3491867" cy="4309622"/>
            </a:xfrm>
          </p:grpSpPr>
          <p:sp>
            <p:nvSpPr>
              <p:cNvPr id="445" name="Rectangle 13"/>
              <p:cNvSpPr/>
              <p:nvPr/>
            </p:nvSpPr>
            <p:spPr>
              <a:xfrm>
                <a:off x="0" y="0"/>
                <a:ext cx="3491868" cy="4309623"/>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46" name="TextBox 14"/>
              <p:cNvSpPr txBox="1"/>
              <p:nvPr/>
            </p:nvSpPr>
            <p:spPr>
              <a:xfrm>
                <a:off x="0" y="24448"/>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Post Processing</a:t>
                </a:r>
              </a:p>
            </p:txBody>
          </p:sp>
          <p:sp>
            <p:nvSpPr>
              <p:cNvPr id="447" name="Rectangle 57"/>
              <p:cNvSpPr txBox="1"/>
              <p:nvPr/>
            </p:nvSpPr>
            <p:spPr>
              <a:xfrm>
                <a:off x="441563" y="1179459"/>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Image Filtering</a:t>
                </a:r>
              </a:p>
            </p:txBody>
          </p:sp>
          <p:sp>
            <p:nvSpPr>
              <p:cNvPr id="448" name="Rectangle 58"/>
              <p:cNvSpPr txBox="1"/>
              <p:nvPr/>
            </p:nvSpPr>
            <p:spPr>
              <a:xfrm>
                <a:off x="441563" y="2179738"/>
                <a:ext cx="2608742"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Chart Styling</a:t>
                </a:r>
              </a:p>
            </p:txBody>
          </p:sp>
          <p:sp>
            <p:nvSpPr>
              <p:cNvPr id="449" name="Rectangle 56"/>
              <p:cNvSpPr txBox="1"/>
              <p:nvPr/>
            </p:nvSpPr>
            <p:spPr>
              <a:xfrm>
                <a:off x="441563" y="3180017"/>
                <a:ext cx="2608742"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Font Styling</a:t>
                </a:r>
              </a:p>
            </p:txBody>
          </p:sp>
        </p:grpSp>
        <p:sp>
          <p:nvSpPr>
            <p:cNvPr id="451" name="Line"/>
            <p:cNvSpPr/>
            <p:nvPr/>
          </p:nvSpPr>
          <p:spPr>
            <a:xfrm>
              <a:off x="0" y="2154811"/>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59" name="Group"/>
          <p:cNvGrpSpPr/>
          <p:nvPr/>
        </p:nvGrpSpPr>
        <p:grpSpPr>
          <a:xfrm>
            <a:off x="2061562" y="4855441"/>
            <a:ext cx="4157973" cy="4290293"/>
            <a:chOff x="0" y="0"/>
            <a:chExt cx="4157971" cy="4290292"/>
          </a:xfrm>
        </p:grpSpPr>
        <p:grpSp>
          <p:nvGrpSpPr>
            <p:cNvPr id="457" name="Group"/>
            <p:cNvGrpSpPr/>
            <p:nvPr/>
          </p:nvGrpSpPr>
          <p:grpSpPr>
            <a:xfrm>
              <a:off x="666104" y="0"/>
              <a:ext cx="3491868" cy="4290293"/>
              <a:chOff x="0" y="0"/>
              <a:chExt cx="3491867" cy="4290292"/>
            </a:xfrm>
          </p:grpSpPr>
          <p:sp>
            <p:nvSpPr>
              <p:cNvPr id="453" name="Rectangle 4"/>
              <p:cNvSpPr/>
              <p:nvPr/>
            </p:nvSpPr>
            <p:spPr>
              <a:xfrm>
                <a:off x="0" y="0"/>
                <a:ext cx="3491868" cy="4290293"/>
              </a:xfrm>
              <a:prstGeom prst="rect">
                <a:avLst/>
              </a:prstGeom>
              <a:solidFill>
                <a:srgbClr val="EDEDED"/>
              </a:solidFill>
              <a:ln w="12700" cap="flat">
                <a:noFill/>
                <a:miter lim="400000"/>
              </a:ln>
              <a:effectLst/>
            </p:spPr>
            <p:txBody>
              <a:bodyPr wrap="square" lIns="45719" tIns="45719" rIns="45719" bIns="45719" numCol="1" anchor="ctr">
                <a:noAutofit/>
              </a:bodyPr>
              <a:lstStyle/>
              <a:p>
                <a:pPr defTabSz="914400">
                  <a:defRPr b="0" sz="2900">
                    <a:solidFill>
                      <a:srgbClr val="FFFFFF"/>
                    </a:solidFill>
                    <a:latin typeface="Calibri"/>
                    <a:ea typeface="Calibri"/>
                    <a:cs typeface="Calibri"/>
                    <a:sym typeface="Calibri"/>
                  </a:defRPr>
                </a:pPr>
              </a:p>
            </p:txBody>
          </p:sp>
          <p:sp>
            <p:nvSpPr>
              <p:cNvPr id="454" name="TextBox 5"/>
              <p:cNvSpPr txBox="1"/>
              <p:nvPr/>
            </p:nvSpPr>
            <p:spPr>
              <a:xfrm>
                <a:off x="0" y="24446"/>
                <a:ext cx="3491868" cy="768404"/>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0" sz="2900">
                    <a:solidFill>
                      <a:srgbClr val="FFFFFF"/>
                    </a:solidFill>
                    <a:latin typeface="Helvetica"/>
                    <a:ea typeface="Helvetica"/>
                    <a:cs typeface="Helvetica"/>
                    <a:sym typeface="Helvetica"/>
                  </a:defRPr>
                </a:lvl1pPr>
              </a:lstStyle>
              <a:p>
                <a:pPr/>
                <a:r>
                  <a:t>Image Retrieval</a:t>
                </a:r>
              </a:p>
            </p:txBody>
          </p:sp>
          <p:sp>
            <p:nvSpPr>
              <p:cNvPr id="455" name="TextBox 45"/>
              <p:cNvSpPr txBox="1"/>
              <p:nvPr/>
            </p:nvSpPr>
            <p:spPr>
              <a:xfrm>
                <a:off x="441563" y="1169794"/>
                <a:ext cx="2608741" cy="728800"/>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Label Extraction</a:t>
                </a:r>
              </a:p>
            </p:txBody>
          </p:sp>
          <p:sp>
            <p:nvSpPr>
              <p:cNvPr id="456" name="TextBox 63"/>
              <p:cNvSpPr txBox="1"/>
              <p:nvPr/>
            </p:nvSpPr>
            <p:spPr>
              <a:xfrm>
                <a:off x="441563" y="2170073"/>
                <a:ext cx="2608741" cy="728801"/>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defRPr b="0" sz="2000">
                    <a:latin typeface="Helvetica"/>
                    <a:ea typeface="Helvetica"/>
                    <a:cs typeface="Helvetica"/>
                    <a:sym typeface="Helvetica"/>
                  </a:defRPr>
                </a:lvl1pPr>
              </a:lstStyle>
              <a:p>
                <a:pPr/>
                <a:r>
                  <a:t>Image Search</a:t>
                </a:r>
              </a:p>
            </p:txBody>
          </p:sp>
        </p:grpSp>
        <p:sp>
          <p:nvSpPr>
            <p:cNvPr id="458" name="Line"/>
            <p:cNvSpPr/>
            <p:nvPr/>
          </p:nvSpPr>
          <p:spPr>
            <a:xfrm>
              <a:off x="0" y="2145146"/>
              <a:ext cx="6610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463" name="Group"/>
          <p:cNvGrpSpPr/>
          <p:nvPr/>
        </p:nvGrpSpPr>
        <p:grpSpPr>
          <a:xfrm>
            <a:off x="19854349" y="5035284"/>
            <a:ext cx="3874974" cy="3645432"/>
            <a:chOff x="0" y="0"/>
            <a:chExt cx="3874972" cy="3645430"/>
          </a:xfrm>
        </p:grpSpPr>
        <p:sp>
          <p:nvSpPr>
            <p:cNvPr id="460" name="Rectangle 116"/>
            <p:cNvSpPr txBox="1"/>
            <p:nvPr/>
          </p:nvSpPr>
          <p:spPr>
            <a:xfrm>
              <a:off x="1699700" y="0"/>
              <a:ext cx="1892957" cy="7684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000">
                  <a:latin typeface="Helvetica"/>
                  <a:ea typeface="Helvetica"/>
                  <a:cs typeface="Helvetica"/>
                  <a:sym typeface="Helvetica"/>
                </a:defRPr>
              </a:lvl1pPr>
            </a:lstStyle>
            <a:p>
              <a:pPr/>
              <a:r>
                <a:t>Infomage</a:t>
              </a:r>
            </a:p>
          </p:txBody>
        </p:sp>
        <p:sp>
          <p:nvSpPr>
            <p:cNvPr id="461" name="Line"/>
            <p:cNvSpPr/>
            <p:nvPr/>
          </p:nvSpPr>
          <p:spPr>
            <a:xfrm>
              <a:off x="0" y="1965302"/>
              <a:ext cx="991210" cy="1"/>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pic>
          <p:nvPicPr>
            <p:cNvPr id="462" name="Image" descr="Image"/>
            <p:cNvPicPr>
              <a:picLocks noChangeAspect="1"/>
            </p:cNvPicPr>
            <p:nvPr/>
          </p:nvPicPr>
          <p:blipFill>
            <a:blip r:embed="rId3">
              <a:extLst/>
            </a:blip>
            <a:stretch>
              <a:fillRect/>
            </a:stretch>
          </p:blipFill>
          <p:spPr>
            <a:xfrm>
              <a:off x="1417383" y="928815"/>
              <a:ext cx="2457590" cy="271661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0"/>
                                        </p:tgtEl>
                                        <p:attrNameLst>
                                          <p:attrName>style.visibility</p:attrName>
                                        </p:attrNameLst>
                                      </p:cBhvr>
                                      <p:to>
                                        <p:strVal val="visible"/>
                                      </p:to>
                                    </p:set>
                                    <p:animEffect filter="fade" transition="in">
                                      <p:cBhvr>
                                        <p:cTn id="7" dur="7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59"/>
                                        </p:tgtEl>
                                        <p:attrNameLst>
                                          <p:attrName>style.visibility</p:attrName>
                                        </p:attrNameLst>
                                      </p:cBhvr>
                                      <p:to>
                                        <p:strVal val="visible"/>
                                      </p:to>
                                    </p:set>
                                    <p:animEffect filter="fade" transition="in">
                                      <p:cBhvr>
                                        <p:cTn id="12" dur="1000"/>
                                        <p:tgtEl>
                                          <p:spTgt spid="45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44"/>
                                        </p:tgtEl>
                                        <p:attrNameLst>
                                          <p:attrName>style.visibility</p:attrName>
                                        </p:attrNameLst>
                                      </p:cBhvr>
                                      <p:to>
                                        <p:strVal val="visible"/>
                                      </p:to>
                                    </p:set>
                                    <p:animEffect filter="fade" transition="in">
                                      <p:cBhvr>
                                        <p:cTn id="17" dur="1000"/>
                                        <p:tgtEl>
                                          <p:spTgt spid="44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437"/>
                                        </p:tgtEl>
                                        <p:attrNameLst>
                                          <p:attrName>style.visibility</p:attrName>
                                        </p:attrNameLst>
                                      </p:cBhvr>
                                      <p:to>
                                        <p:strVal val="visible"/>
                                      </p:to>
                                    </p:set>
                                    <p:animEffect filter="fade" transition="in">
                                      <p:cBhvr>
                                        <p:cTn id="22" dur="1000"/>
                                        <p:tgtEl>
                                          <p:spTgt spid="43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452"/>
                                        </p:tgtEl>
                                        <p:attrNameLst>
                                          <p:attrName>style.visibility</p:attrName>
                                        </p:attrNameLst>
                                      </p:cBhvr>
                                      <p:to>
                                        <p:strVal val="visible"/>
                                      </p:to>
                                    </p:set>
                                    <p:animEffect filter="fade" transition="in">
                                      <p:cBhvr>
                                        <p:cTn id="27" dur="1000"/>
                                        <p:tgtEl>
                                          <p:spTgt spid="45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463"/>
                                        </p:tgtEl>
                                        <p:attrNameLst>
                                          <p:attrName>style.visibility</p:attrName>
                                        </p:attrNameLst>
                                      </p:cBhvr>
                                      <p:to>
                                        <p:strVal val="visible"/>
                                      </p:to>
                                    </p:set>
                                    <p:animEffect filter="fade" transition="in">
                                      <p:cBhvr>
                                        <p:cTn id="32"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7" grpId="4"/>
      <p:bldP build="whole" bldLvl="1" animBg="1" rev="0" advAuto="0" spid="459" grpId="2"/>
      <p:bldP build="whole" bldLvl="1" animBg="1" rev="0" advAuto="0" spid="444" grpId="3"/>
      <p:bldP build="whole" bldLvl="1" animBg="1" rev="0" advAuto="0" spid="452" grpId="5"/>
      <p:bldP build="whole" bldLvl="1" animBg="1" rev="0" advAuto="0" spid="463" grpId="6"/>
      <p:bldP build="whole" bldLvl="1" animBg="1" rev="0" advAuto="0" spid="430"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Embedding Charts"/>
          <p:cNvSpPr txBox="1"/>
          <p:nvPr>
            <p:ph type="title"/>
          </p:nvPr>
        </p:nvSpPr>
        <p:spPr>
          <a:prstGeom prst="rect">
            <a:avLst/>
          </a:prstGeom>
        </p:spPr>
        <p:txBody>
          <a:bodyPr/>
          <a:lstStyle>
            <a:lvl1pPr algn="l">
              <a:defRPr sz="10500"/>
            </a:lvl1pPr>
          </a:lstStyle>
          <a:p>
            <a:pPr/>
            <a:r>
              <a:t>Embedding Charts</a:t>
            </a:r>
          </a:p>
        </p:txBody>
      </p:sp>
      <p:sp>
        <p:nvSpPr>
          <p:cNvPr id="468" name="Fill"/>
          <p:cNvSpPr txBox="1"/>
          <p:nvPr/>
        </p:nvSpPr>
        <p:spPr>
          <a:xfrm>
            <a:off x="7508687" y="3323986"/>
            <a:ext cx="84507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Fill </a:t>
            </a:r>
          </a:p>
        </p:txBody>
      </p:sp>
      <p:sp>
        <p:nvSpPr>
          <p:cNvPr id="469" name="Overlay"/>
          <p:cNvSpPr txBox="1"/>
          <p:nvPr/>
        </p:nvSpPr>
        <p:spPr>
          <a:xfrm>
            <a:off x="16051897" y="3293331"/>
            <a:ext cx="173325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Overlay</a:t>
            </a:r>
          </a:p>
        </p:txBody>
      </p:sp>
      <p:pic>
        <p:nvPicPr>
          <p:cNvPr id="470" name="Line-Overlay2.jpg" descr="Line-Overlay2.jpg"/>
          <p:cNvPicPr>
            <a:picLocks noChangeAspect="1"/>
          </p:cNvPicPr>
          <p:nvPr/>
        </p:nvPicPr>
        <p:blipFill>
          <a:blip r:embed="rId3">
            <a:extLst/>
          </a:blip>
          <a:stretch>
            <a:fillRect/>
          </a:stretch>
        </p:blipFill>
        <p:spPr>
          <a:xfrm>
            <a:off x="14378523" y="4069441"/>
            <a:ext cx="4826001" cy="4826001"/>
          </a:xfrm>
          <a:prstGeom prst="rect">
            <a:avLst/>
          </a:prstGeom>
          <a:ln w="12700">
            <a:miter lim="400000"/>
          </a:ln>
        </p:spPr>
      </p:pic>
      <p:pic>
        <p:nvPicPr>
          <p:cNvPr id="471" name="Infographics-In-Real-Life-8.jpg" descr="Infographics-In-Real-Life-8.jpg"/>
          <p:cNvPicPr>
            <a:picLocks noChangeAspect="1"/>
          </p:cNvPicPr>
          <p:nvPr/>
        </p:nvPicPr>
        <p:blipFill>
          <a:blip r:embed="rId4">
            <a:extLst/>
          </a:blip>
          <a:stretch>
            <a:fillRect/>
          </a:stretch>
        </p:blipFill>
        <p:spPr>
          <a:xfrm>
            <a:off x="4419058" y="4038786"/>
            <a:ext cx="6673120" cy="4826001"/>
          </a:xfrm>
          <a:prstGeom prst="rect">
            <a:avLst/>
          </a:prstGeom>
          <a:ln w="12700">
            <a:miter lim="400000"/>
          </a:ln>
        </p:spPr>
      </p:pic>
      <p:sp>
        <p:nvSpPr>
          <p:cNvPr id="472" name="Replicate and Transform"/>
          <p:cNvSpPr txBox="1"/>
          <p:nvPr/>
        </p:nvSpPr>
        <p:spPr>
          <a:xfrm>
            <a:off x="3100269" y="10104441"/>
            <a:ext cx="5364424"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0" sz="3700">
                <a:latin typeface="Helvetica"/>
                <a:ea typeface="Helvetica"/>
                <a:cs typeface="Helvetica"/>
                <a:sym typeface="Helvetica"/>
              </a:defRPr>
            </a:lvl1pPr>
          </a:lstStyle>
          <a:p>
            <a:pPr/>
            <a:r>
              <a:t>Replicate and Transform </a:t>
            </a:r>
          </a:p>
        </p:txBody>
      </p:sp>
      <p:grpSp>
        <p:nvGrpSpPr>
          <p:cNvPr id="475" name="Group"/>
          <p:cNvGrpSpPr/>
          <p:nvPr/>
        </p:nvGrpSpPr>
        <p:grpSpPr>
          <a:xfrm>
            <a:off x="10813881" y="10944926"/>
            <a:ext cx="3949254" cy="2372402"/>
            <a:chOff x="0" y="0"/>
            <a:chExt cx="3949253" cy="2372401"/>
          </a:xfrm>
        </p:grpSpPr>
        <p:pic>
          <p:nvPicPr>
            <p:cNvPr id="473" name="Screen Shot 2020-05-03 at 1.12.25 PM.png" descr="Screen Shot 2020-05-03 at 1.12.25 PM.png"/>
            <p:cNvPicPr>
              <a:picLocks noChangeAspect="1"/>
            </p:cNvPicPr>
            <p:nvPr/>
          </p:nvPicPr>
          <p:blipFill>
            <a:blip r:embed="rId5">
              <a:extLst/>
            </a:blip>
            <a:stretch>
              <a:fillRect/>
            </a:stretch>
          </p:blipFill>
          <p:spPr>
            <a:xfrm>
              <a:off x="258465" y="0"/>
              <a:ext cx="3432323" cy="1607869"/>
            </a:xfrm>
            <a:prstGeom prst="rect">
              <a:avLst/>
            </a:prstGeom>
            <a:ln w="12700" cap="flat">
              <a:noFill/>
              <a:miter lim="400000"/>
            </a:ln>
            <a:effectLst/>
          </p:spPr>
        </p:pic>
        <p:sp>
          <p:nvSpPr>
            <p:cNvPr id="474" name="InfoNice - Wang et al"/>
            <p:cNvSpPr txBox="1"/>
            <p:nvPr/>
          </p:nvSpPr>
          <p:spPr>
            <a:xfrm>
              <a:off x="0" y="1862980"/>
              <a:ext cx="3949254"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InfoNice - Wang et al</a:t>
              </a:r>
            </a:p>
          </p:txBody>
        </p:sp>
      </p:grpSp>
      <p:grpSp>
        <p:nvGrpSpPr>
          <p:cNvPr id="478" name="Group"/>
          <p:cNvGrpSpPr/>
          <p:nvPr/>
        </p:nvGrpSpPr>
        <p:grpSpPr>
          <a:xfrm>
            <a:off x="3748595" y="10944926"/>
            <a:ext cx="2852988" cy="2372402"/>
            <a:chOff x="0" y="0"/>
            <a:chExt cx="2852986" cy="2372400"/>
          </a:xfrm>
        </p:grpSpPr>
        <p:pic>
          <p:nvPicPr>
            <p:cNvPr id="476" name="Screen Shot 2020-05-03 at 1.16.48 PM.png" descr="Screen Shot 2020-05-03 at 1.16.48 PM.png"/>
            <p:cNvPicPr>
              <a:picLocks noChangeAspect="1"/>
            </p:cNvPicPr>
            <p:nvPr/>
          </p:nvPicPr>
          <p:blipFill>
            <a:blip r:embed="rId6">
              <a:extLst/>
            </a:blip>
            <a:stretch>
              <a:fillRect/>
            </a:stretch>
          </p:blipFill>
          <p:spPr>
            <a:xfrm>
              <a:off x="0" y="0"/>
              <a:ext cx="2852987" cy="1607869"/>
            </a:xfrm>
            <a:prstGeom prst="rect">
              <a:avLst/>
            </a:prstGeom>
            <a:ln w="12700" cap="flat">
              <a:noFill/>
              <a:miter lim="400000"/>
            </a:ln>
            <a:effectLst/>
          </p:spPr>
        </p:pic>
        <p:sp>
          <p:nvSpPr>
            <p:cNvPr id="477" name="DDG - Kim et al"/>
            <p:cNvSpPr txBox="1"/>
            <p:nvPr/>
          </p:nvSpPr>
          <p:spPr>
            <a:xfrm>
              <a:off x="80626" y="1862979"/>
              <a:ext cx="2691735"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DDG - Kim et al</a:t>
              </a:r>
            </a:p>
          </p:txBody>
        </p:sp>
      </p:grpSp>
      <p:grpSp>
        <p:nvGrpSpPr>
          <p:cNvPr id="481" name="Group"/>
          <p:cNvGrpSpPr/>
          <p:nvPr/>
        </p:nvGrpSpPr>
        <p:grpSpPr>
          <a:xfrm>
            <a:off x="7212907" y="10944926"/>
            <a:ext cx="3248115" cy="2372402"/>
            <a:chOff x="0" y="0"/>
            <a:chExt cx="3248114" cy="2372401"/>
          </a:xfrm>
        </p:grpSpPr>
        <p:pic>
          <p:nvPicPr>
            <p:cNvPr id="479" name="DataInk-a-the-main-canvas-b-the-visual-data-palette-to-edit-visual-properties-and (1).png" descr="DataInk-a-the-main-canvas-b-the-visual-data-palette-to-edit-visual-properties-and (1).png"/>
            <p:cNvPicPr>
              <a:picLocks noChangeAspect="1"/>
            </p:cNvPicPr>
            <p:nvPr/>
          </p:nvPicPr>
          <p:blipFill>
            <a:blip r:embed="rId7">
              <a:extLst/>
            </a:blip>
            <a:stretch>
              <a:fillRect/>
            </a:stretch>
          </p:blipFill>
          <p:spPr>
            <a:xfrm>
              <a:off x="94423" y="0"/>
              <a:ext cx="3059268" cy="1607869"/>
            </a:xfrm>
            <a:prstGeom prst="rect">
              <a:avLst/>
            </a:prstGeom>
            <a:ln w="12700" cap="flat">
              <a:noFill/>
              <a:miter lim="400000"/>
            </a:ln>
            <a:effectLst/>
          </p:spPr>
        </p:pic>
        <p:sp>
          <p:nvSpPr>
            <p:cNvPr id="480" name="DataInk - Xia et al"/>
            <p:cNvSpPr txBox="1"/>
            <p:nvPr/>
          </p:nvSpPr>
          <p:spPr>
            <a:xfrm>
              <a:off x="0" y="1862980"/>
              <a:ext cx="3248115" cy="509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DataInk - Xia et al</a:t>
              </a:r>
            </a:p>
          </p:txBody>
        </p:sp>
      </p:grpSp>
      <p:sp>
        <p:nvSpPr>
          <p:cNvPr id="482" name="Cutout"/>
          <p:cNvSpPr txBox="1"/>
          <p:nvPr/>
        </p:nvSpPr>
        <p:spPr>
          <a:xfrm>
            <a:off x="16790141" y="10111019"/>
            <a:ext cx="1541857"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3700"/>
            </a:lvl1pPr>
          </a:lstStyle>
          <a:p>
            <a:pPr/>
            <a:r>
              <a:t>Cutout</a:t>
            </a:r>
          </a:p>
        </p:txBody>
      </p:sp>
      <p:sp>
        <p:nvSpPr>
          <p:cNvPr id="483" name="Straight Forward…"/>
          <p:cNvSpPr txBox="1"/>
          <p:nvPr/>
        </p:nvSpPr>
        <p:spPr>
          <a:xfrm>
            <a:off x="17647394" y="11066129"/>
            <a:ext cx="3636337" cy="11402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89479" indent="-489479" algn="l" defTabSz="457200">
              <a:lnSpc>
                <a:spcPct val="117999"/>
              </a:lnSpc>
              <a:buSzPct val="125000"/>
              <a:buChar char="•"/>
              <a:defRPr b="0" sz="3200"/>
            </a:pPr>
            <a:r>
              <a:t>Straight Forward</a:t>
            </a:r>
          </a:p>
          <a:p>
            <a:pPr marL="489479" indent="-489479" algn="l" defTabSz="457200">
              <a:lnSpc>
                <a:spcPct val="117999"/>
              </a:lnSpc>
              <a:buSzPct val="125000"/>
              <a:buChar char="•"/>
              <a:defRPr b="0" sz="3200"/>
            </a:pPr>
            <a:r>
              <a:t>Not widely used</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Infomages"/>
          <p:cNvSpPr txBox="1"/>
          <p:nvPr>
            <p:ph type="title"/>
          </p:nvPr>
        </p:nvSpPr>
        <p:spPr>
          <a:prstGeom prst="rect">
            <a:avLst/>
          </a:prstGeom>
        </p:spPr>
        <p:txBody>
          <a:bodyPr/>
          <a:lstStyle>
            <a:lvl1pPr algn="l">
              <a:defRPr sz="10500"/>
            </a:lvl1pPr>
          </a:lstStyle>
          <a:p>
            <a:pPr/>
            <a:r>
              <a:t>Infomages</a:t>
            </a:r>
          </a:p>
        </p:txBody>
      </p:sp>
      <p:sp>
        <p:nvSpPr>
          <p:cNvPr id="139" name="Infomages are a type of infographic that consist of a data chart that is embedded into a thematic image."/>
          <p:cNvSpPr txBox="1"/>
          <p:nvPr/>
        </p:nvSpPr>
        <p:spPr>
          <a:xfrm>
            <a:off x="1706064" y="3304526"/>
            <a:ext cx="21755908"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4200">
                <a:latin typeface="Helvetica"/>
                <a:ea typeface="Helvetica"/>
                <a:cs typeface="Helvetica"/>
                <a:sym typeface="Helvetica"/>
              </a:defRPr>
            </a:lvl1pPr>
          </a:lstStyle>
          <a:p>
            <a:pPr/>
            <a:r>
              <a:t>Infomages are a type of infographic that consist of a data chart that is embedded into a thematic image.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Embedding Charts: Fill"/>
          <p:cNvSpPr txBox="1"/>
          <p:nvPr>
            <p:ph type="title"/>
          </p:nvPr>
        </p:nvSpPr>
        <p:spPr>
          <a:prstGeom prst="rect">
            <a:avLst/>
          </a:prstGeom>
        </p:spPr>
        <p:txBody>
          <a:bodyPr/>
          <a:lstStyle>
            <a:lvl1pPr algn="l">
              <a:defRPr sz="10500"/>
            </a:lvl1pPr>
          </a:lstStyle>
          <a:p>
            <a:pPr/>
            <a:r>
              <a:t>Embedding Charts: Fill</a:t>
            </a:r>
          </a:p>
        </p:txBody>
      </p:sp>
      <p:pic>
        <p:nvPicPr>
          <p:cNvPr id="488" name="Image" descr="Image"/>
          <p:cNvPicPr>
            <a:picLocks noChangeAspect="1"/>
          </p:cNvPicPr>
          <p:nvPr/>
        </p:nvPicPr>
        <p:blipFill>
          <a:blip r:embed="rId3">
            <a:extLst/>
          </a:blip>
          <a:stretch>
            <a:fillRect/>
          </a:stretch>
        </p:blipFill>
        <p:spPr>
          <a:xfrm>
            <a:off x="8260068" y="4169833"/>
            <a:ext cx="7863864" cy="725593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lip2.jpg" descr="lip2.jpg"/>
          <p:cNvPicPr>
            <a:picLocks noChangeAspect="1"/>
          </p:cNvPicPr>
          <p:nvPr/>
        </p:nvPicPr>
        <p:blipFill>
          <a:blip r:embed="rId3">
            <a:extLst/>
          </a:blip>
          <a:stretch>
            <a:fillRect/>
          </a:stretch>
        </p:blipFill>
        <p:spPr>
          <a:xfrm>
            <a:off x="8399412" y="4202046"/>
            <a:ext cx="7585176" cy="7585175"/>
          </a:xfrm>
          <a:prstGeom prst="rect">
            <a:avLst/>
          </a:prstGeom>
          <a:ln w="12700">
            <a:miter lim="400000"/>
          </a:ln>
        </p:spPr>
      </p:pic>
      <p:sp>
        <p:nvSpPr>
          <p:cNvPr id="493" name="Embedding Charts: Fill"/>
          <p:cNvSpPr txBox="1"/>
          <p:nvPr>
            <p:ph type="title"/>
          </p:nvPr>
        </p:nvSpPr>
        <p:spPr>
          <a:prstGeom prst="rect">
            <a:avLst/>
          </a:prstGeom>
        </p:spPr>
        <p:txBody>
          <a:bodyPr/>
          <a:lstStyle>
            <a:lvl1pPr algn="l">
              <a:defRPr sz="10500"/>
            </a:lvl1pPr>
          </a:lstStyle>
          <a:p>
            <a:pPr/>
            <a:r>
              <a:t>Embedding Charts: Fill</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Embedding Charts: Fill"/>
          <p:cNvSpPr txBox="1"/>
          <p:nvPr>
            <p:ph type="title"/>
          </p:nvPr>
        </p:nvSpPr>
        <p:spPr>
          <a:prstGeom prst="rect">
            <a:avLst/>
          </a:prstGeom>
        </p:spPr>
        <p:txBody>
          <a:bodyPr/>
          <a:lstStyle>
            <a:lvl1pPr algn="l">
              <a:defRPr sz="10500"/>
            </a:lvl1pPr>
          </a:lstStyle>
          <a:p>
            <a:pPr/>
            <a:r>
              <a:t>Embedding Charts: Fill</a:t>
            </a:r>
          </a:p>
        </p:txBody>
      </p:sp>
      <p:grpSp>
        <p:nvGrpSpPr>
          <p:cNvPr id="500" name="Group"/>
          <p:cNvGrpSpPr/>
          <p:nvPr/>
        </p:nvGrpSpPr>
        <p:grpSpPr>
          <a:xfrm>
            <a:off x="8399412" y="4202046"/>
            <a:ext cx="7585176" cy="7585175"/>
            <a:chOff x="0" y="0"/>
            <a:chExt cx="7585174" cy="7585174"/>
          </a:xfrm>
        </p:grpSpPr>
        <p:pic>
          <p:nvPicPr>
            <p:cNvPr id="498" name="lip2.jpg" descr="lip2.jpg"/>
            <p:cNvPicPr>
              <a:picLocks noChangeAspect="1"/>
            </p:cNvPicPr>
            <p:nvPr/>
          </p:nvPicPr>
          <p:blipFill>
            <a:blip r:embed="rId3">
              <a:extLst/>
            </a:blip>
            <a:stretch>
              <a:fillRect/>
            </a:stretch>
          </p:blipFill>
          <p:spPr>
            <a:xfrm>
              <a:off x="0" y="0"/>
              <a:ext cx="7585175" cy="7585175"/>
            </a:xfrm>
            <a:prstGeom prst="rect">
              <a:avLst/>
            </a:prstGeom>
            <a:ln w="12700" cap="flat">
              <a:noFill/>
              <a:miter lim="400000"/>
            </a:ln>
            <a:effectLst/>
          </p:spPr>
        </p:pic>
        <p:sp>
          <p:nvSpPr>
            <p:cNvPr id="499" name="Rectangle"/>
            <p:cNvSpPr/>
            <p:nvPr/>
          </p:nvSpPr>
          <p:spPr>
            <a:xfrm>
              <a:off x="1912987" y="2097153"/>
              <a:ext cx="4174163" cy="2252202"/>
            </a:xfrm>
            <a:prstGeom prst="rect">
              <a:avLst/>
            </a:prstGeom>
            <a:noFill/>
            <a:ln w="50800" cap="flat">
              <a:solidFill>
                <a:srgbClr val="FFFD04"/>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Embedding Charts: Fill"/>
          <p:cNvSpPr txBox="1"/>
          <p:nvPr>
            <p:ph type="title"/>
          </p:nvPr>
        </p:nvSpPr>
        <p:spPr>
          <a:prstGeom prst="rect">
            <a:avLst/>
          </a:prstGeom>
        </p:spPr>
        <p:txBody>
          <a:bodyPr/>
          <a:lstStyle>
            <a:lvl1pPr algn="l">
              <a:defRPr sz="10500"/>
            </a:lvl1pPr>
          </a:lstStyle>
          <a:p>
            <a:pPr/>
            <a:r>
              <a:t>Embedding Charts: Fill</a:t>
            </a:r>
          </a:p>
        </p:txBody>
      </p:sp>
      <p:grpSp>
        <p:nvGrpSpPr>
          <p:cNvPr id="507" name="Group"/>
          <p:cNvGrpSpPr/>
          <p:nvPr/>
        </p:nvGrpSpPr>
        <p:grpSpPr>
          <a:xfrm>
            <a:off x="8399412" y="4203700"/>
            <a:ext cx="7585176" cy="7585175"/>
            <a:chOff x="0" y="0"/>
            <a:chExt cx="7585174" cy="7585174"/>
          </a:xfrm>
        </p:grpSpPr>
        <p:pic>
          <p:nvPicPr>
            <p:cNvPr id="505" name="Image" descr="Image"/>
            <p:cNvPicPr>
              <a:picLocks noChangeAspect="1"/>
            </p:cNvPicPr>
            <p:nvPr/>
          </p:nvPicPr>
          <p:blipFill>
            <a:blip r:embed="rId3">
              <a:extLst/>
            </a:blip>
            <a:stretch>
              <a:fillRect/>
            </a:stretch>
          </p:blipFill>
          <p:spPr>
            <a:xfrm>
              <a:off x="0" y="0"/>
              <a:ext cx="7585175" cy="7585175"/>
            </a:xfrm>
            <a:prstGeom prst="rect">
              <a:avLst/>
            </a:prstGeom>
            <a:ln w="12700" cap="flat">
              <a:noFill/>
              <a:miter lim="400000"/>
            </a:ln>
            <a:effectLst/>
          </p:spPr>
        </p:pic>
        <p:sp>
          <p:nvSpPr>
            <p:cNvPr id="506" name="Rectangle"/>
            <p:cNvSpPr/>
            <p:nvPr/>
          </p:nvSpPr>
          <p:spPr>
            <a:xfrm>
              <a:off x="1912987" y="2095500"/>
              <a:ext cx="4174163" cy="2252201"/>
            </a:xfrm>
            <a:prstGeom prst="rect">
              <a:avLst/>
            </a:prstGeom>
            <a:noFill/>
            <a:ln w="50800" cap="flat">
              <a:solidFill>
                <a:srgbClr val="FFFD04"/>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Embedding Charts: Fill"/>
          <p:cNvSpPr txBox="1"/>
          <p:nvPr>
            <p:ph type="title"/>
          </p:nvPr>
        </p:nvSpPr>
        <p:spPr>
          <a:prstGeom prst="rect">
            <a:avLst/>
          </a:prstGeom>
        </p:spPr>
        <p:txBody>
          <a:bodyPr/>
          <a:lstStyle>
            <a:lvl1pPr algn="l">
              <a:defRPr sz="10500"/>
            </a:lvl1pPr>
          </a:lstStyle>
          <a:p>
            <a:pPr/>
            <a:r>
              <a:t>Embedding Charts: Fill</a:t>
            </a:r>
          </a:p>
        </p:txBody>
      </p:sp>
      <p:pic>
        <p:nvPicPr>
          <p:cNvPr id="512" name="Image" descr="Image"/>
          <p:cNvPicPr>
            <a:picLocks noChangeAspect="1"/>
          </p:cNvPicPr>
          <p:nvPr/>
        </p:nvPicPr>
        <p:blipFill>
          <a:blip r:embed="rId3">
            <a:extLst/>
          </a:blip>
          <a:stretch>
            <a:fillRect/>
          </a:stretch>
        </p:blipFill>
        <p:spPr>
          <a:xfrm>
            <a:off x="8401050" y="4191000"/>
            <a:ext cx="7581900" cy="75819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6" name="Image" descr="Image"/>
          <p:cNvPicPr>
            <a:picLocks noChangeAspect="1"/>
          </p:cNvPicPr>
          <p:nvPr/>
        </p:nvPicPr>
        <p:blipFill>
          <a:blip r:embed="rId3">
            <a:extLst/>
          </a:blip>
          <a:stretch>
            <a:fillRect/>
          </a:stretch>
        </p:blipFill>
        <p:spPr>
          <a:xfrm>
            <a:off x="8394700" y="3496630"/>
            <a:ext cx="7594600" cy="8395060"/>
          </a:xfrm>
          <a:prstGeom prst="rect">
            <a:avLst/>
          </a:prstGeom>
          <a:ln w="12700">
            <a:miter lim="400000"/>
          </a:ln>
        </p:spPr>
      </p:pic>
      <p:sp>
        <p:nvSpPr>
          <p:cNvPr id="517" name="Embedding Charts: Fill"/>
          <p:cNvSpPr txBox="1"/>
          <p:nvPr>
            <p:ph type="title"/>
          </p:nvPr>
        </p:nvSpPr>
        <p:spPr>
          <a:prstGeom prst="rect">
            <a:avLst/>
          </a:prstGeom>
        </p:spPr>
        <p:txBody>
          <a:bodyPr/>
          <a:lstStyle>
            <a:lvl1pPr algn="l">
              <a:defRPr sz="10500"/>
            </a:lvl1pPr>
          </a:lstStyle>
          <a:p>
            <a:pPr/>
            <a:r>
              <a:t>Embedding Charts: Fill</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Embedding Charts: Fill"/>
          <p:cNvSpPr txBox="1"/>
          <p:nvPr>
            <p:ph type="title"/>
          </p:nvPr>
        </p:nvSpPr>
        <p:spPr>
          <a:prstGeom prst="rect">
            <a:avLst/>
          </a:prstGeom>
        </p:spPr>
        <p:txBody>
          <a:bodyPr/>
          <a:lstStyle>
            <a:lvl1pPr algn="l">
              <a:defRPr sz="10500"/>
            </a:lvl1pPr>
          </a:lstStyle>
          <a:p>
            <a:pPr/>
            <a:r>
              <a:t>Embedding Charts: Fill</a:t>
            </a:r>
          </a:p>
        </p:txBody>
      </p:sp>
      <p:pic>
        <p:nvPicPr>
          <p:cNvPr id="522" name="Image" descr="Image"/>
          <p:cNvPicPr>
            <a:picLocks noChangeAspect="1"/>
          </p:cNvPicPr>
          <p:nvPr/>
        </p:nvPicPr>
        <p:blipFill>
          <a:blip r:embed="rId3">
            <a:extLst/>
          </a:blip>
          <a:stretch>
            <a:fillRect/>
          </a:stretch>
        </p:blipFill>
        <p:spPr>
          <a:xfrm>
            <a:off x="1025100" y="4994235"/>
            <a:ext cx="5072497" cy="5607130"/>
          </a:xfrm>
          <a:prstGeom prst="rect">
            <a:avLst/>
          </a:prstGeom>
          <a:ln w="12700">
            <a:miter lim="400000"/>
          </a:ln>
        </p:spPr>
      </p:pic>
      <p:pic>
        <p:nvPicPr>
          <p:cNvPr id="523" name="Image" descr="Image"/>
          <p:cNvPicPr>
            <a:picLocks noChangeAspect="1"/>
          </p:cNvPicPr>
          <p:nvPr/>
        </p:nvPicPr>
        <p:blipFill>
          <a:blip r:embed="rId4">
            <a:extLst/>
          </a:blip>
          <a:stretch>
            <a:fillRect/>
          </a:stretch>
        </p:blipFill>
        <p:spPr>
          <a:xfrm>
            <a:off x="15478315" y="4991100"/>
            <a:ext cx="7880585" cy="5613400"/>
          </a:xfrm>
          <a:prstGeom prst="rect">
            <a:avLst/>
          </a:prstGeom>
          <a:ln w="12700">
            <a:miter lim="400000"/>
          </a:ln>
        </p:spPr>
      </p:pic>
      <p:pic>
        <p:nvPicPr>
          <p:cNvPr id="524" name="Movie Genres.png" descr="Movie Genres.png"/>
          <p:cNvPicPr>
            <a:picLocks noChangeAspect="1"/>
          </p:cNvPicPr>
          <p:nvPr/>
        </p:nvPicPr>
        <p:blipFill>
          <a:blip r:embed="rId5">
            <a:extLst/>
          </a:blip>
          <a:stretch>
            <a:fillRect/>
          </a:stretch>
        </p:blipFill>
        <p:spPr>
          <a:xfrm>
            <a:off x="6866434" y="4991100"/>
            <a:ext cx="7843075" cy="56134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29" name="Image" descr="Image"/>
          <p:cNvPicPr>
            <a:picLocks noChangeAspect="1"/>
          </p:cNvPicPr>
          <p:nvPr/>
        </p:nvPicPr>
        <p:blipFill>
          <a:blip r:embed="rId3">
            <a:extLst/>
          </a:blip>
          <a:stretch>
            <a:fillRect/>
          </a:stretch>
        </p:blipFill>
        <p:spPr>
          <a:xfrm>
            <a:off x="5448300" y="4275666"/>
            <a:ext cx="13487400" cy="629725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34" name="ufo-sightings1.jpg" descr="ufo-sightings1.jpg"/>
          <p:cNvPicPr>
            <a:picLocks noChangeAspect="0"/>
          </p:cNvPicPr>
          <p:nvPr/>
        </p:nvPicPr>
        <p:blipFill>
          <a:blip r:embed="rId3">
            <a:extLst/>
          </a:blip>
          <a:stretch>
            <a:fillRect/>
          </a:stretch>
        </p:blipFill>
        <p:spPr>
          <a:xfrm flipH="1">
            <a:off x="5500489" y="4326777"/>
            <a:ext cx="13383022" cy="694204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39" name="Image" descr="Image"/>
          <p:cNvPicPr>
            <a:picLocks noChangeAspect="1"/>
          </p:cNvPicPr>
          <p:nvPr/>
        </p:nvPicPr>
        <p:blipFill>
          <a:blip r:embed="rId3">
            <a:extLst/>
          </a:blip>
          <a:stretch>
            <a:fillRect/>
          </a:stretch>
        </p:blipFill>
        <p:spPr>
          <a:xfrm>
            <a:off x="5500086" y="4327392"/>
            <a:ext cx="13383828" cy="694081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ectangle"/>
          <p:cNvSpPr/>
          <p:nvPr/>
        </p:nvSpPr>
        <p:spPr>
          <a:xfrm>
            <a:off x="6717109" y="5465622"/>
            <a:ext cx="10949782" cy="7102873"/>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44" name="Infomages"/>
          <p:cNvSpPr txBox="1"/>
          <p:nvPr>
            <p:ph type="title"/>
          </p:nvPr>
        </p:nvSpPr>
        <p:spPr>
          <a:prstGeom prst="rect">
            <a:avLst/>
          </a:prstGeom>
        </p:spPr>
        <p:txBody>
          <a:bodyPr/>
          <a:lstStyle>
            <a:lvl1pPr algn="l">
              <a:defRPr sz="10500"/>
            </a:lvl1pPr>
          </a:lstStyle>
          <a:p>
            <a:pPr/>
            <a:r>
              <a:t>Infomages</a:t>
            </a:r>
          </a:p>
        </p:txBody>
      </p:sp>
      <p:sp>
        <p:nvSpPr>
          <p:cNvPr id="145" name="Infomages are a type of infographic that consist of a data chart that is embedded into a thematic image."/>
          <p:cNvSpPr txBox="1"/>
          <p:nvPr/>
        </p:nvSpPr>
        <p:spPr>
          <a:xfrm>
            <a:off x="1513417" y="3367811"/>
            <a:ext cx="21755907"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4200">
                <a:solidFill>
                  <a:srgbClr val="D5D5D5"/>
                </a:solidFill>
                <a:latin typeface="Helvetica"/>
                <a:ea typeface="Helvetica"/>
                <a:cs typeface="Helvetica"/>
                <a:sym typeface="Helvetica"/>
              </a:defRPr>
            </a:pPr>
            <a:r>
              <a:t>Infomages are a type of infographic that consist of a </a:t>
            </a:r>
            <a:r>
              <a:rPr>
                <a:solidFill>
                  <a:srgbClr val="000000"/>
                </a:solidFill>
              </a:rPr>
              <a:t>data chart </a:t>
            </a:r>
            <a:r>
              <a:t>that is embedded into a thematic image.</a:t>
            </a:r>
          </a:p>
        </p:txBody>
      </p:sp>
      <p:pic>
        <p:nvPicPr>
          <p:cNvPr id="146" name="Image" descr="Image"/>
          <p:cNvPicPr>
            <a:picLocks noChangeAspect="1"/>
          </p:cNvPicPr>
          <p:nvPr/>
        </p:nvPicPr>
        <p:blipFill>
          <a:blip r:embed="rId3">
            <a:extLst/>
          </a:blip>
          <a:srcRect l="40783" t="6244" r="26886" b="52536"/>
          <a:stretch>
            <a:fillRect/>
          </a:stretch>
        </p:blipFill>
        <p:spPr>
          <a:xfrm>
            <a:off x="11182784" y="5909195"/>
            <a:ext cx="3540147" cy="2927748"/>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2830" y="0"/>
                </a:moveTo>
                <a:lnTo>
                  <a:pt x="2820" y="15"/>
                </a:lnTo>
                <a:lnTo>
                  <a:pt x="2762" y="433"/>
                </a:lnTo>
                <a:cubicBezTo>
                  <a:pt x="2726" y="688"/>
                  <a:pt x="2716" y="975"/>
                  <a:pt x="2742" y="1072"/>
                </a:cubicBezTo>
                <a:cubicBezTo>
                  <a:pt x="2765" y="1153"/>
                  <a:pt x="2787" y="1186"/>
                  <a:pt x="2808" y="1189"/>
                </a:cubicBezTo>
                <a:cubicBezTo>
                  <a:pt x="2816" y="1180"/>
                  <a:pt x="2824" y="1172"/>
                  <a:pt x="2834" y="1154"/>
                </a:cubicBezTo>
                <a:cubicBezTo>
                  <a:pt x="2841" y="1145"/>
                  <a:pt x="2846" y="1134"/>
                  <a:pt x="2851" y="1119"/>
                </a:cubicBezTo>
                <a:cubicBezTo>
                  <a:pt x="2868" y="1081"/>
                  <a:pt x="2881" y="1015"/>
                  <a:pt x="2888" y="928"/>
                </a:cubicBezTo>
                <a:cubicBezTo>
                  <a:pt x="2888" y="923"/>
                  <a:pt x="2887" y="918"/>
                  <a:pt x="2888" y="914"/>
                </a:cubicBezTo>
                <a:cubicBezTo>
                  <a:pt x="2888" y="910"/>
                  <a:pt x="2888" y="905"/>
                  <a:pt x="2888" y="902"/>
                </a:cubicBezTo>
                <a:cubicBezTo>
                  <a:pt x="2892" y="830"/>
                  <a:pt x="2892" y="742"/>
                  <a:pt x="2890" y="656"/>
                </a:cubicBezTo>
                <a:cubicBezTo>
                  <a:pt x="2888" y="599"/>
                  <a:pt x="2889" y="547"/>
                  <a:pt x="2883" y="486"/>
                </a:cubicBezTo>
                <a:cubicBezTo>
                  <a:pt x="2882" y="477"/>
                  <a:pt x="2884" y="477"/>
                  <a:pt x="2883" y="468"/>
                </a:cubicBezTo>
                <a:lnTo>
                  <a:pt x="2830" y="0"/>
                </a:lnTo>
                <a:close/>
                <a:moveTo>
                  <a:pt x="21480" y="5926"/>
                </a:moveTo>
                <a:cubicBezTo>
                  <a:pt x="21454" y="5946"/>
                  <a:pt x="21431" y="5981"/>
                  <a:pt x="21412" y="6023"/>
                </a:cubicBezTo>
                <a:cubicBezTo>
                  <a:pt x="21403" y="6122"/>
                  <a:pt x="21399" y="6218"/>
                  <a:pt x="21410" y="6322"/>
                </a:cubicBezTo>
                <a:cubicBezTo>
                  <a:pt x="21429" y="6336"/>
                  <a:pt x="21453" y="6342"/>
                  <a:pt x="21480" y="6322"/>
                </a:cubicBezTo>
                <a:cubicBezTo>
                  <a:pt x="21540" y="6277"/>
                  <a:pt x="21589" y="6150"/>
                  <a:pt x="21589" y="6041"/>
                </a:cubicBezTo>
                <a:cubicBezTo>
                  <a:pt x="21589" y="5931"/>
                  <a:pt x="21540" y="5881"/>
                  <a:pt x="21480" y="5926"/>
                </a:cubicBezTo>
                <a:close/>
                <a:moveTo>
                  <a:pt x="20277" y="5991"/>
                </a:moveTo>
                <a:cubicBezTo>
                  <a:pt x="20236" y="5991"/>
                  <a:pt x="20204" y="6043"/>
                  <a:pt x="20185" y="6108"/>
                </a:cubicBezTo>
                <a:cubicBezTo>
                  <a:pt x="20184" y="6149"/>
                  <a:pt x="20174" y="6182"/>
                  <a:pt x="20176" y="6225"/>
                </a:cubicBezTo>
                <a:cubicBezTo>
                  <a:pt x="20176" y="6228"/>
                  <a:pt x="20175" y="6231"/>
                  <a:pt x="20176" y="6234"/>
                </a:cubicBezTo>
                <a:cubicBezTo>
                  <a:pt x="20187" y="6316"/>
                  <a:pt x="20226" y="6360"/>
                  <a:pt x="20277" y="6322"/>
                </a:cubicBezTo>
                <a:cubicBezTo>
                  <a:pt x="20337" y="6277"/>
                  <a:pt x="20386" y="6182"/>
                  <a:pt x="20386" y="6114"/>
                </a:cubicBezTo>
                <a:cubicBezTo>
                  <a:pt x="20386" y="6045"/>
                  <a:pt x="20337" y="5991"/>
                  <a:pt x="20277" y="5991"/>
                </a:cubicBezTo>
                <a:close/>
                <a:moveTo>
                  <a:pt x="7866" y="7054"/>
                </a:moveTo>
                <a:cubicBezTo>
                  <a:pt x="7569" y="7052"/>
                  <a:pt x="7155" y="7114"/>
                  <a:pt x="6646" y="7244"/>
                </a:cubicBezTo>
                <a:cubicBezTo>
                  <a:pt x="6225" y="7352"/>
                  <a:pt x="5627" y="7445"/>
                  <a:pt x="5318" y="7446"/>
                </a:cubicBezTo>
                <a:cubicBezTo>
                  <a:pt x="4936" y="7448"/>
                  <a:pt x="4736" y="7507"/>
                  <a:pt x="4696" y="7633"/>
                </a:cubicBezTo>
                <a:cubicBezTo>
                  <a:pt x="4663" y="7736"/>
                  <a:pt x="4474" y="7860"/>
                  <a:pt x="4275" y="7912"/>
                </a:cubicBezTo>
                <a:cubicBezTo>
                  <a:pt x="3523" y="8105"/>
                  <a:pt x="2433" y="8693"/>
                  <a:pt x="2433" y="8904"/>
                </a:cubicBezTo>
                <a:cubicBezTo>
                  <a:pt x="2433" y="9019"/>
                  <a:pt x="2198" y="9326"/>
                  <a:pt x="1912" y="9589"/>
                </a:cubicBezTo>
                <a:cubicBezTo>
                  <a:pt x="1047" y="10388"/>
                  <a:pt x="832" y="10724"/>
                  <a:pt x="985" y="11021"/>
                </a:cubicBezTo>
                <a:cubicBezTo>
                  <a:pt x="1090" y="11224"/>
                  <a:pt x="1085" y="11295"/>
                  <a:pt x="964" y="11378"/>
                </a:cubicBezTo>
                <a:cubicBezTo>
                  <a:pt x="726" y="11541"/>
                  <a:pt x="-11" y="12910"/>
                  <a:pt x="0" y="13167"/>
                </a:cubicBezTo>
                <a:cubicBezTo>
                  <a:pt x="27" y="13762"/>
                  <a:pt x="2739" y="17614"/>
                  <a:pt x="4809" y="19993"/>
                </a:cubicBezTo>
                <a:lnTo>
                  <a:pt x="5533" y="20821"/>
                </a:lnTo>
                <a:cubicBezTo>
                  <a:pt x="5601" y="20898"/>
                  <a:pt x="5632" y="20925"/>
                  <a:pt x="5715" y="21023"/>
                </a:cubicBezTo>
                <a:lnTo>
                  <a:pt x="6029" y="21389"/>
                </a:lnTo>
                <a:lnTo>
                  <a:pt x="6211" y="21600"/>
                </a:lnTo>
                <a:cubicBezTo>
                  <a:pt x="6220" y="21555"/>
                  <a:pt x="6227" y="21502"/>
                  <a:pt x="6240" y="21465"/>
                </a:cubicBezTo>
                <a:cubicBezTo>
                  <a:pt x="6303" y="21278"/>
                  <a:pt x="6459" y="20534"/>
                  <a:pt x="6588" y="19811"/>
                </a:cubicBezTo>
                <a:cubicBezTo>
                  <a:pt x="6717" y="19088"/>
                  <a:pt x="6915" y="18050"/>
                  <a:pt x="7029" y="17504"/>
                </a:cubicBezTo>
                <a:cubicBezTo>
                  <a:pt x="7353" y="15950"/>
                  <a:pt x="7657" y="13958"/>
                  <a:pt x="8007" y="11085"/>
                </a:cubicBezTo>
                <a:cubicBezTo>
                  <a:pt x="8304" y="8638"/>
                  <a:pt x="8408" y="7728"/>
                  <a:pt x="8413" y="7297"/>
                </a:cubicBezTo>
                <a:cubicBezTo>
                  <a:pt x="8405" y="7281"/>
                  <a:pt x="8393" y="7277"/>
                  <a:pt x="8387" y="7256"/>
                </a:cubicBezTo>
                <a:cubicBezTo>
                  <a:pt x="8344" y="7122"/>
                  <a:pt x="8163" y="7055"/>
                  <a:pt x="7866" y="7054"/>
                </a:cubicBezTo>
                <a:close/>
                <a:moveTo>
                  <a:pt x="380" y="20180"/>
                </a:moveTo>
                <a:cubicBezTo>
                  <a:pt x="373" y="20189"/>
                  <a:pt x="373" y="20202"/>
                  <a:pt x="363" y="20209"/>
                </a:cubicBezTo>
                <a:cubicBezTo>
                  <a:pt x="336" y="20230"/>
                  <a:pt x="301" y="20238"/>
                  <a:pt x="271" y="20230"/>
                </a:cubicBezTo>
                <a:cubicBezTo>
                  <a:pt x="304" y="20247"/>
                  <a:pt x="349" y="20243"/>
                  <a:pt x="392" y="20230"/>
                </a:cubicBezTo>
                <a:cubicBezTo>
                  <a:pt x="394" y="20216"/>
                  <a:pt x="386" y="20199"/>
                  <a:pt x="380" y="20180"/>
                </a:cubicBezTo>
                <a:close/>
                <a:moveTo>
                  <a:pt x="247" y="20209"/>
                </a:moveTo>
                <a:cubicBezTo>
                  <a:pt x="243" y="20214"/>
                  <a:pt x="241" y="20217"/>
                  <a:pt x="238" y="20221"/>
                </a:cubicBezTo>
                <a:cubicBezTo>
                  <a:pt x="238" y="20221"/>
                  <a:pt x="239" y="20223"/>
                  <a:pt x="240" y="20224"/>
                </a:cubicBezTo>
                <a:cubicBezTo>
                  <a:pt x="246" y="20223"/>
                  <a:pt x="252" y="20223"/>
                  <a:pt x="257" y="20227"/>
                </a:cubicBezTo>
                <a:cubicBezTo>
                  <a:pt x="260" y="20229"/>
                  <a:pt x="265" y="20228"/>
                  <a:pt x="269" y="20230"/>
                </a:cubicBezTo>
                <a:cubicBezTo>
                  <a:pt x="260" y="20227"/>
                  <a:pt x="254" y="20216"/>
                  <a:pt x="247" y="20209"/>
                </a:cubicBezTo>
                <a:close/>
              </a:path>
            </a:pathLst>
          </a:custGeom>
          <a:ln w="12700">
            <a:miter lim="400000"/>
          </a:ln>
        </p:spPr>
      </p:pic>
      <p:sp>
        <p:nvSpPr>
          <p:cNvPr id="147" name="Rectangle"/>
          <p:cNvSpPr/>
          <p:nvPr/>
        </p:nvSpPr>
        <p:spPr>
          <a:xfrm>
            <a:off x="13361004" y="5465622"/>
            <a:ext cx="2977161" cy="7102873"/>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48" name="Rectangle"/>
          <p:cNvSpPr/>
          <p:nvPr/>
        </p:nvSpPr>
        <p:spPr>
          <a:xfrm>
            <a:off x="10902790" y="5465622"/>
            <a:ext cx="2977161" cy="660401"/>
          </a:xfrm>
          <a:prstGeom prst="rect">
            <a:avLst/>
          </a:prstGeom>
          <a:solidFill>
            <a:srgbClr val="7F7F7F"/>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44" name="Image" descr="Image"/>
          <p:cNvPicPr>
            <a:picLocks noChangeAspect="1"/>
          </p:cNvPicPr>
          <p:nvPr/>
        </p:nvPicPr>
        <p:blipFill>
          <a:blip r:embed="rId3">
            <a:extLst/>
          </a:blip>
          <a:stretch>
            <a:fillRect/>
          </a:stretch>
        </p:blipFill>
        <p:spPr>
          <a:xfrm>
            <a:off x="5642316" y="4327392"/>
            <a:ext cx="13099368" cy="694081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49" name="Image" descr="Image"/>
          <p:cNvPicPr>
            <a:picLocks noChangeAspect="1"/>
          </p:cNvPicPr>
          <p:nvPr/>
        </p:nvPicPr>
        <p:blipFill>
          <a:blip r:embed="rId3">
            <a:extLst/>
          </a:blip>
          <a:srcRect l="0" t="0" r="3570" b="0"/>
          <a:stretch>
            <a:fillRect/>
          </a:stretch>
        </p:blipFill>
        <p:spPr>
          <a:xfrm>
            <a:off x="5301059" y="4351932"/>
            <a:ext cx="13781901" cy="689186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54" name="Image" descr="Image"/>
          <p:cNvPicPr>
            <a:picLocks noChangeAspect="1"/>
          </p:cNvPicPr>
          <p:nvPr/>
        </p:nvPicPr>
        <p:blipFill>
          <a:blip r:embed="rId3">
            <a:extLst/>
          </a:blip>
          <a:srcRect l="0" t="0" r="3570" b="0"/>
          <a:stretch>
            <a:fillRect/>
          </a:stretch>
        </p:blipFill>
        <p:spPr>
          <a:xfrm>
            <a:off x="5301059" y="4351932"/>
            <a:ext cx="13781901" cy="6891868"/>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Embedding Charts: Overlay"/>
          <p:cNvSpPr txBox="1"/>
          <p:nvPr>
            <p:ph type="title"/>
          </p:nvPr>
        </p:nvSpPr>
        <p:spPr>
          <a:prstGeom prst="rect">
            <a:avLst/>
          </a:prstGeom>
        </p:spPr>
        <p:txBody>
          <a:bodyPr/>
          <a:lstStyle>
            <a:lvl1pPr algn="l">
              <a:defRPr sz="10500"/>
            </a:lvl1pPr>
          </a:lstStyle>
          <a:p>
            <a:pPr/>
            <a:r>
              <a:t>Embedding Charts: Overlay</a:t>
            </a:r>
          </a:p>
        </p:txBody>
      </p:sp>
      <p:pic>
        <p:nvPicPr>
          <p:cNvPr id="559" name="Image" descr="Image"/>
          <p:cNvPicPr>
            <a:picLocks noChangeAspect="1"/>
          </p:cNvPicPr>
          <p:nvPr/>
        </p:nvPicPr>
        <p:blipFill>
          <a:blip r:embed="rId3">
            <a:extLst/>
          </a:blip>
          <a:srcRect l="0" t="0" r="3570" b="0"/>
          <a:stretch>
            <a:fillRect/>
          </a:stretch>
        </p:blipFill>
        <p:spPr>
          <a:xfrm>
            <a:off x="1526013" y="5448493"/>
            <a:ext cx="7502076" cy="3751538"/>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Estimating Distortion"/>
          <p:cNvSpPr txBox="1"/>
          <p:nvPr>
            <p:ph type="title"/>
          </p:nvPr>
        </p:nvSpPr>
        <p:spPr>
          <a:prstGeom prst="rect">
            <a:avLst/>
          </a:prstGeom>
        </p:spPr>
        <p:txBody>
          <a:bodyPr/>
          <a:lstStyle>
            <a:lvl1pPr algn="l">
              <a:defRPr sz="10500"/>
            </a:lvl1pPr>
          </a:lstStyle>
          <a:p>
            <a:pPr/>
            <a:r>
              <a:t>Estimating Distortion</a:t>
            </a:r>
          </a:p>
        </p:txBody>
      </p:sp>
      <p:sp>
        <p:nvSpPr>
          <p:cNvPr id="564" name="Area / Angle / Length may not be proportional"/>
          <p:cNvSpPr txBox="1"/>
          <p:nvPr/>
        </p:nvSpPr>
        <p:spPr>
          <a:xfrm>
            <a:off x="3468883" y="9845213"/>
            <a:ext cx="5111980"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3700">
                <a:latin typeface="Helvetica"/>
                <a:ea typeface="Helvetica"/>
                <a:cs typeface="Helvetica"/>
                <a:sym typeface="Helvetica"/>
              </a:defRPr>
            </a:lvl1pPr>
          </a:lstStyle>
          <a:p>
            <a:pPr/>
            <a:r>
              <a:t>Area / Angle / Length may not be proportional </a:t>
            </a:r>
          </a:p>
        </p:txBody>
      </p:sp>
      <p:pic>
        <p:nvPicPr>
          <p:cNvPr id="565" name="Image" descr="Image"/>
          <p:cNvPicPr>
            <a:picLocks noChangeAspect="1"/>
          </p:cNvPicPr>
          <p:nvPr/>
        </p:nvPicPr>
        <p:blipFill>
          <a:blip r:embed="rId3">
            <a:extLst/>
          </a:blip>
          <a:stretch>
            <a:fillRect/>
          </a:stretch>
        </p:blipFill>
        <p:spPr>
          <a:xfrm>
            <a:off x="3737291" y="4100644"/>
            <a:ext cx="4575164" cy="5057379"/>
          </a:xfrm>
          <a:prstGeom prst="rect">
            <a:avLst/>
          </a:prstGeom>
          <a:ln w="12700">
            <a:miter lim="400000"/>
          </a:ln>
        </p:spPr>
      </p:pic>
      <p:pic>
        <p:nvPicPr>
          <p:cNvPr id="566" name="Image" descr="Image"/>
          <p:cNvPicPr>
            <a:picLocks noChangeAspect="1"/>
          </p:cNvPicPr>
          <p:nvPr/>
        </p:nvPicPr>
        <p:blipFill>
          <a:blip r:embed="rId4">
            <a:extLst/>
          </a:blip>
          <a:srcRect l="0" t="0" r="3570" b="0"/>
          <a:stretch>
            <a:fillRect/>
          </a:stretch>
        </p:blipFill>
        <p:spPr>
          <a:xfrm>
            <a:off x="10640052" y="4100644"/>
            <a:ext cx="10113135" cy="5057241"/>
          </a:xfrm>
          <a:prstGeom prst="rect">
            <a:avLst/>
          </a:prstGeom>
          <a:ln w="12700">
            <a:miter lim="400000"/>
          </a:ln>
        </p:spPr>
      </p:pic>
      <p:sp>
        <p:nvSpPr>
          <p:cNvPr id="567" name="Aspect ratio affects the perception of trend"/>
          <p:cNvSpPr txBox="1"/>
          <p:nvPr/>
        </p:nvSpPr>
        <p:spPr>
          <a:xfrm>
            <a:off x="10693982" y="9845213"/>
            <a:ext cx="893479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3700">
                <a:latin typeface="Helvetica"/>
                <a:ea typeface="Helvetica"/>
                <a:cs typeface="Helvetica"/>
                <a:sym typeface="Helvetica"/>
              </a:defRPr>
            </a:lvl1pPr>
          </a:lstStyle>
          <a:p>
            <a:pPr/>
            <a:r>
              <a:t>Aspect ratio affects the perception of trend</a:t>
            </a:r>
          </a:p>
        </p:txBody>
      </p:sp>
      <p:sp>
        <p:nvSpPr>
          <p:cNvPr id="568" name="Fill"/>
          <p:cNvSpPr txBox="1"/>
          <p:nvPr/>
        </p:nvSpPr>
        <p:spPr>
          <a:xfrm>
            <a:off x="5602334" y="3307919"/>
            <a:ext cx="84507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Fill </a:t>
            </a:r>
          </a:p>
        </p:txBody>
      </p:sp>
      <p:sp>
        <p:nvSpPr>
          <p:cNvPr id="569" name="Overlay"/>
          <p:cNvSpPr txBox="1"/>
          <p:nvPr/>
        </p:nvSpPr>
        <p:spPr>
          <a:xfrm>
            <a:off x="14830011" y="3307919"/>
            <a:ext cx="1733253"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Overlay</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Estimating Distortion"/>
          <p:cNvSpPr txBox="1"/>
          <p:nvPr>
            <p:ph type="title"/>
          </p:nvPr>
        </p:nvSpPr>
        <p:spPr>
          <a:prstGeom prst="rect">
            <a:avLst/>
          </a:prstGeom>
        </p:spPr>
        <p:txBody>
          <a:bodyPr/>
          <a:lstStyle>
            <a:lvl1pPr algn="l">
              <a:defRPr sz="10500"/>
            </a:lvl1pPr>
          </a:lstStyle>
          <a:p>
            <a:pPr/>
            <a:r>
              <a:t>Estimating Distortion</a:t>
            </a:r>
          </a:p>
        </p:txBody>
      </p:sp>
      <p:pic>
        <p:nvPicPr>
          <p:cNvPr id="574" name="Image" descr="Image"/>
          <p:cNvPicPr>
            <a:picLocks noChangeAspect="1"/>
          </p:cNvPicPr>
          <p:nvPr/>
        </p:nvPicPr>
        <p:blipFill>
          <a:blip r:embed="rId3">
            <a:extLst/>
          </a:blip>
          <a:stretch>
            <a:fillRect/>
          </a:stretch>
        </p:blipFill>
        <p:spPr>
          <a:xfrm>
            <a:off x="3737291" y="4100644"/>
            <a:ext cx="4575164" cy="5057379"/>
          </a:xfrm>
          <a:prstGeom prst="rect">
            <a:avLst/>
          </a:prstGeom>
          <a:ln w="12700">
            <a:miter lim="400000"/>
          </a:ln>
        </p:spPr>
      </p:pic>
      <p:pic>
        <p:nvPicPr>
          <p:cNvPr id="575" name="Image" descr="Image"/>
          <p:cNvPicPr>
            <a:picLocks noChangeAspect="1"/>
          </p:cNvPicPr>
          <p:nvPr/>
        </p:nvPicPr>
        <p:blipFill>
          <a:blip r:embed="rId4">
            <a:extLst/>
          </a:blip>
          <a:srcRect l="0" t="0" r="3570" b="0"/>
          <a:stretch>
            <a:fillRect/>
          </a:stretch>
        </p:blipFill>
        <p:spPr>
          <a:xfrm>
            <a:off x="10640052" y="4100644"/>
            <a:ext cx="10113135" cy="5057241"/>
          </a:xfrm>
          <a:prstGeom prst="rect">
            <a:avLst/>
          </a:prstGeom>
          <a:ln w="12700">
            <a:miter lim="400000"/>
          </a:ln>
        </p:spPr>
      </p:pic>
      <p:sp>
        <p:nvSpPr>
          <p:cNvPr id="576" name="Fill"/>
          <p:cNvSpPr txBox="1"/>
          <p:nvPr/>
        </p:nvSpPr>
        <p:spPr>
          <a:xfrm>
            <a:off x="5602334" y="3307919"/>
            <a:ext cx="84507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Fill </a:t>
            </a:r>
          </a:p>
        </p:txBody>
      </p:sp>
      <p:sp>
        <p:nvSpPr>
          <p:cNvPr id="577" name="Overlay"/>
          <p:cNvSpPr txBox="1"/>
          <p:nvPr/>
        </p:nvSpPr>
        <p:spPr>
          <a:xfrm>
            <a:off x="14830011" y="3307919"/>
            <a:ext cx="1733253"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700">
                <a:latin typeface="Helvetica"/>
                <a:ea typeface="Helvetica"/>
                <a:cs typeface="Helvetica"/>
                <a:sym typeface="Helvetica"/>
              </a:defRPr>
            </a:lvl1pPr>
          </a:lstStyle>
          <a:p>
            <a:pPr/>
            <a:r>
              <a:t>Overlay</a:t>
            </a:r>
          </a:p>
        </p:txBody>
      </p:sp>
      <p:grpSp>
        <p:nvGrpSpPr>
          <p:cNvPr id="588" name="Group"/>
          <p:cNvGrpSpPr/>
          <p:nvPr/>
        </p:nvGrpSpPr>
        <p:grpSpPr>
          <a:xfrm>
            <a:off x="3411577" y="9923343"/>
            <a:ext cx="4982881" cy="3138859"/>
            <a:chOff x="0" y="0"/>
            <a:chExt cx="4982879" cy="3138858"/>
          </a:xfrm>
        </p:grpSpPr>
        <p:sp>
          <p:nvSpPr>
            <p:cNvPr id="578" name="Rectangle"/>
            <p:cNvSpPr/>
            <p:nvPr/>
          </p:nvSpPr>
          <p:spPr>
            <a:xfrm>
              <a:off x="0" y="0"/>
              <a:ext cx="1270000" cy="3136900"/>
            </a:xfrm>
            <a:prstGeom prst="rect">
              <a:avLst/>
            </a:prstGeom>
            <a:solidFill>
              <a:srgbClr val="2D2D3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pic>
          <p:nvPicPr>
            <p:cNvPr id="579" name="Image" descr="Image"/>
            <p:cNvPicPr>
              <a:picLocks noChangeAspect="1"/>
            </p:cNvPicPr>
            <p:nvPr/>
          </p:nvPicPr>
          <p:blipFill>
            <a:blip r:embed="rId5">
              <a:extLst/>
            </a:blip>
            <a:srcRect l="81677" t="78124" r="1279" b="5901"/>
            <a:stretch>
              <a:fillRect/>
            </a:stretch>
          </p:blipFill>
          <p:spPr>
            <a:xfrm>
              <a:off x="248911" y="10715"/>
              <a:ext cx="4728740" cy="3128144"/>
            </a:xfrm>
            <a:prstGeom prst="rect">
              <a:avLst/>
            </a:prstGeom>
            <a:ln w="12700" cap="flat">
              <a:noFill/>
              <a:miter lim="400000"/>
            </a:ln>
            <a:effectLst/>
          </p:spPr>
        </p:pic>
        <p:sp>
          <p:nvSpPr>
            <p:cNvPr id="580" name="18%"/>
            <p:cNvSpPr txBox="1"/>
            <p:nvPr/>
          </p:nvSpPr>
          <p:spPr>
            <a:xfrm>
              <a:off x="4170460" y="448622"/>
              <a:ext cx="731216"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18%</a:t>
              </a:r>
            </a:p>
          </p:txBody>
        </p:sp>
        <p:sp>
          <p:nvSpPr>
            <p:cNvPr id="581" name="0%"/>
            <p:cNvSpPr txBox="1"/>
            <p:nvPr/>
          </p:nvSpPr>
          <p:spPr>
            <a:xfrm>
              <a:off x="4170460" y="1153507"/>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0%</a:t>
              </a:r>
            </a:p>
          </p:txBody>
        </p:sp>
        <p:sp>
          <p:nvSpPr>
            <p:cNvPr id="582" name="11%"/>
            <p:cNvSpPr txBox="1"/>
            <p:nvPr/>
          </p:nvSpPr>
          <p:spPr>
            <a:xfrm>
              <a:off x="4170460" y="1832922"/>
              <a:ext cx="731216"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11%</a:t>
              </a:r>
            </a:p>
          </p:txBody>
        </p:sp>
        <p:sp>
          <p:nvSpPr>
            <p:cNvPr id="583" name="9.7%"/>
            <p:cNvSpPr txBox="1"/>
            <p:nvPr/>
          </p:nvSpPr>
          <p:spPr>
            <a:xfrm>
              <a:off x="4170460" y="2537807"/>
              <a:ext cx="812420"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9.7%</a:t>
              </a:r>
            </a:p>
          </p:txBody>
        </p:sp>
        <p:sp>
          <p:nvSpPr>
            <p:cNvPr id="584" name="Area:"/>
            <p:cNvSpPr txBox="1"/>
            <p:nvPr/>
          </p:nvSpPr>
          <p:spPr>
            <a:xfrm>
              <a:off x="1074500" y="429903"/>
              <a:ext cx="870815"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Area:</a:t>
              </a:r>
            </a:p>
          </p:txBody>
        </p:sp>
        <p:sp>
          <p:nvSpPr>
            <p:cNvPr id="585" name="Angle:"/>
            <p:cNvSpPr txBox="1"/>
            <p:nvPr/>
          </p:nvSpPr>
          <p:spPr>
            <a:xfrm>
              <a:off x="916918" y="1134788"/>
              <a:ext cx="1028397"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Angle:</a:t>
              </a:r>
            </a:p>
          </p:txBody>
        </p:sp>
        <p:sp>
          <p:nvSpPr>
            <p:cNvPr id="586" name="Arc Length:"/>
            <p:cNvSpPr txBox="1"/>
            <p:nvPr/>
          </p:nvSpPr>
          <p:spPr>
            <a:xfrm>
              <a:off x="154004" y="1801503"/>
              <a:ext cx="1791311"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Arc Length:</a:t>
              </a:r>
            </a:p>
          </p:txBody>
        </p:sp>
        <p:sp>
          <p:nvSpPr>
            <p:cNvPr id="587" name="Avg:"/>
            <p:cNvSpPr txBox="1"/>
            <p:nvPr/>
          </p:nvSpPr>
          <p:spPr>
            <a:xfrm>
              <a:off x="1198249" y="2509968"/>
              <a:ext cx="747066"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Avg:</a:t>
              </a:r>
            </a:p>
          </p:txBody>
        </p:sp>
      </p:grpSp>
      <p:grpSp>
        <p:nvGrpSpPr>
          <p:cNvPr id="596" name="Group"/>
          <p:cNvGrpSpPr/>
          <p:nvPr/>
        </p:nvGrpSpPr>
        <p:grpSpPr>
          <a:xfrm>
            <a:off x="13366187" y="9937022"/>
            <a:ext cx="4660901" cy="3111501"/>
            <a:chOff x="0" y="0"/>
            <a:chExt cx="4660900" cy="3111500"/>
          </a:xfrm>
        </p:grpSpPr>
        <p:pic>
          <p:nvPicPr>
            <p:cNvPr id="589" name="Image" descr="Image"/>
            <p:cNvPicPr>
              <a:picLocks noChangeAspect="1"/>
            </p:cNvPicPr>
            <p:nvPr/>
          </p:nvPicPr>
          <p:blipFill>
            <a:blip r:embed="rId6">
              <a:extLst/>
            </a:blip>
            <a:stretch>
              <a:fillRect/>
            </a:stretch>
          </p:blipFill>
          <p:spPr>
            <a:xfrm>
              <a:off x="0" y="0"/>
              <a:ext cx="4660900" cy="3111500"/>
            </a:xfrm>
            <a:prstGeom prst="rect">
              <a:avLst/>
            </a:prstGeom>
            <a:ln w="12700" cap="flat">
              <a:noFill/>
              <a:miter lim="400000"/>
            </a:ln>
            <a:effectLst/>
          </p:spPr>
        </p:pic>
        <p:sp>
          <p:nvSpPr>
            <p:cNvPr id="590" name="8%"/>
            <p:cNvSpPr txBox="1"/>
            <p:nvPr/>
          </p:nvSpPr>
          <p:spPr>
            <a:xfrm>
              <a:off x="3992237" y="455346"/>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8%</a:t>
              </a:r>
            </a:p>
          </p:txBody>
        </p:sp>
        <p:sp>
          <p:nvSpPr>
            <p:cNvPr id="591" name="0%"/>
            <p:cNvSpPr txBox="1"/>
            <p:nvPr/>
          </p:nvSpPr>
          <p:spPr>
            <a:xfrm>
              <a:off x="3992237" y="1134831"/>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0%</a:t>
              </a:r>
            </a:p>
          </p:txBody>
        </p:sp>
        <p:sp>
          <p:nvSpPr>
            <p:cNvPr id="592" name="4%"/>
            <p:cNvSpPr txBox="1"/>
            <p:nvPr/>
          </p:nvSpPr>
          <p:spPr>
            <a:xfrm>
              <a:off x="3992237" y="2494360"/>
              <a:ext cx="568809" cy="449022"/>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2300">
                  <a:solidFill>
                    <a:srgbClr val="FFFFFF"/>
                  </a:solidFill>
                </a:defRPr>
              </a:lvl1pPr>
            </a:lstStyle>
            <a:p>
              <a:pPr/>
              <a:r>
                <a:t>4%</a:t>
              </a:r>
            </a:p>
          </p:txBody>
        </p:sp>
        <p:sp>
          <p:nvSpPr>
            <p:cNvPr id="593" name="Avg:"/>
            <p:cNvSpPr txBox="1"/>
            <p:nvPr/>
          </p:nvSpPr>
          <p:spPr>
            <a:xfrm>
              <a:off x="936207" y="2481660"/>
              <a:ext cx="747066" cy="461059"/>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Avg:</a:t>
              </a:r>
            </a:p>
          </p:txBody>
        </p:sp>
        <p:sp>
          <p:nvSpPr>
            <p:cNvPr id="594" name="Slope:"/>
            <p:cNvSpPr txBox="1"/>
            <p:nvPr/>
          </p:nvSpPr>
          <p:spPr>
            <a:xfrm>
              <a:off x="660362" y="411227"/>
              <a:ext cx="1022910"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Slope:</a:t>
              </a:r>
            </a:p>
          </p:txBody>
        </p:sp>
        <p:sp>
          <p:nvSpPr>
            <p:cNvPr id="595" name="Origin:"/>
            <p:cNvSpPr txBox="1"/>
            <p:nvPr/>
          </p:nvSpPr>
          <p:spPr>
            <a:xfrm>
              <a:off x="604280" y="1103412"/>
              <a:ext cx="1078993" cy="461060"/>
            </a:xfrm>
            <a:prstGeom prst="rect">
              <a:avLst/>
            </a:prstGeom>
            <a:solidFill>
              <a:srgbClr val="2D2D3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FFFFFF"/>
                  </a:solidFill>
                </a:defRPr>
              </a:lvl1pPr>
            </a:lstStyle>
            <a:p>
              <a:pPr/>
              <a:r>
                <a:t>Origin:</a:t>
              </a: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Controlling Distortion"/>
          <p:cNvSpPr txBox="1"/>
          <p:nvPr>
            <p:ph type="title"/>
          </p:nvPr>
        </p:nvSpPr>
        <p:spPr>
          <a:prstGeom prst="rect">
            <a:avLst/>
          </a:prstGeom>
        </p:spPr>
        <p:txBody>
          <a:bodyPr/>
          <a:lstStyle>
            <a:lvl1pPr algn="l">
              <a:defRPr sz="10500"/>
            </a:lvl1pPr>
          </a:lstStyle>
          <a:p>
            <a:pPr/>
            <a:r>
              <a:t>Controlling Distortion</a:t>
            </a:r>
          </a:p>
        </p:txBody>
      </p:sp>
      <p:sp>
        <p:nvSpPr>
          <p:cNvPr id="601" name="random_noise(data)"/>
          <p:cNvSpPr txBox="1"/>
          <p:nvPr/>
        </p:nvSpPr>
        <p:spPr>
          <a:xfrm>
            <a:off x="14734255" y="4151455"/>
            <a:ext cx="527676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latin typeface="Courier"/>
                <a:ea typeface="Courier"/>
                <a:cs typeface="Courier"/>
                <a:sym typeface="Courier"/>
              </a:defRPr>
            </a:lvl1pPr>
          </a:lstStyle>
          <a:p>
            <a:pPr/>
            <a:r>
              <a:t>random_noise(data)</a:t>
            </a:r>
          </a:p>
        </p:txBody>
      </p:sp>
      <p:sp>
        <p:nvSpPr>
          <p:cNvPr id="602" name="compute_distortion(image, data)"/>
          <p:cNvSpPr txBox="1"/>
          <p:nvPr/>
        </p:nvSpPr>
        <p:spPr>
          <a:xfrm>
            <a:off x="12906687" y="7863007"/>
            <a:ext cx="89319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latin typeface="Courier"/>
                <a:ea typeface="Courier"/>
                <a:cs typeface="Courier"/>
                <a:sym typeface="Courier"/>
              </a:defRPr>
            </a:lvl1pPr>
          </a:lstStyle>
          <a:p>
            <a:pPr/>
            <a:r>
              <a:t>compute_distortion(image, data)</a:t>
            </a:r>
          </a:p>
        </p:txBody>
      </p:sp>
      <p:sp>
        <p:nvSpPr>
          <p:cNvPr id="603" name="Line"/>
          <p:cNvSpPr/>
          <p:nvPr/>
        </p:nvSpPr>
        <p:spPr>
          <a:xfrm>
            <a:off x="17372637" y="5581207"/>
            <a:ext cx="1" cy="1512449"/>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604" name="Line"/>
          <p:cNvSpPr/>
          <p:nvPr/>
        </p:nvSpPr>
        <p:spPr>
          <a:xfrm>
            <a:off x="17372637" y="9292760"/>
            <a:ext cx="1" cy="1512449"/>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mn-lt"/>
                <a:ea typeface="+mn-ea"/>
                <a:cs typeface="+mn-cs"/>
                <a:sym typeface="Helvetica Neue Medium"/>
              </a:defRPr>
            </a:pPr>
          </a:p>
        </p:txBody>
      </p:sp>
      <p:sp>
        <p:nvSpPr>
          <p:cNvPr id="605" name="accept_error(area, angle, length)"/>
          <p:cNvSpPr txBox="1"/>
          <p:nvPr/>
        </p:nvSpPr>
        <p:spPr>
          <a:xfrm>
            <a:off x="12602639" y="11574560"/>
            <a:ext cx="9539997"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700">
                <a:latin typeface="Courier"/>
                <a:ea typeface="Courier"/>
                <a:cs typeface="Courier"/>
                <a:sym typeface="Courier"/>
              </a:defRPr>
            </a:lvl1pPr>
          </a:lstStyle>
          <a:p>
            <a:pPr/>
            <a:r>
              <a:t>accept_error(area, angle, length)</a:t>
            </a:r>
          </a:p>
        </p:txBody>
      </p:sp>
      <p:sp>
        <p:nvSpPr>
          <p:cNvPr id="608" name="Connection Line"/>
          <p:cNvSpPr/>
          <p:nvPr/>
        </p:nvSpPr>
        <p:spPr>
          <a:xfrm>
            <a:off x="20166707" y="4525210"/>
            <a:ext cx="2988784" cy="7326679"/>
          </a:xfrm>
          <a:custGeom>
            <a:avLst/>
            <a:gdLst/>
            <a:ahLst/>
            <a:cxnLst>
              <a:cxn ang="0">
                <a:pos x="wd2" y="hd2"/>
              </a:cxn>
              <a:cxn ang="5400000">
                <a:pos x="wd2" y="hd2"/>
              </a:cxn>
              <a:cxn ang="10800000">
                <a:pos x="wd2" y="hd2"/>
              </a:cxn>
              <a:cxn ang="16200000">
                <a:pos x="wd2" y="hd2"/>
              </a:cxn>
            </a:cxnLst>
            <a:rect l="0" t="0" r="r" b="b"/>
            <a:pathLst>
              <a:path w="17201" h="21600" fill="norm" stroke="1" extrusionOk="0">
                <a:moveTo>
                  <a:pt x="0" y="0"/>
                </a:moveTo>
                <a:cubicBezTo>
                  <a:pt x="17402" y="5059"/>
                  <a:pt x="21600" y="12259"/>
                  <a:pt x="12595" y="21600"/>
                </a:cubicBezTo>
              </a:path>
            </a:pathLst>
          </a:custGeom>
          <a:ln w="25400">
            <a:solidFill>
              <a:srgbClr val="000000"/>
            </a:solidFill>
            <a:miter lim="400000"/>
            <a:headEnd type="triangle"/>
          </a:ln>
        </p:spPr>
        <p:txBody>
          <a:bodyPr/>
          <a:lstStyle/>
          <a:p>
            <a:pPr/>
          </a:p>
        </p:txBody>
      </p:sp>
      <p:sp>
        <p:nvSpPr>
          <p:cNvPr id="607" name="Simulated annealing for fill charts…"/>
          <p:cNvSpPr txBox="1"/>
          <p:nvPr/>
        </p:nvSpPr>
        <p:spPr>
          <a:xfrm>
            <a:off x="1338805" y="4427806"/>
            <a:ext cx="10559336"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50000"/>
              </a:lnSpc>
              <a:buSzPct val="125000"/>
              <a:buChar char="•"/>
              <a:defRPr b="0" sz="4200">
                <a:latin typeface="Helvetica"/>
                <a:ea typeface="Helvetica"/>
                <a:cs typeface="Helvetica"/>
                <a:sym typeface="Helvetica"/>
              </a:defRPr>
            </a:pPr>
            <a:r>
              <a:t>Simulated annealing for fill charts</a:t>
            </a:r>
          </a:p>
          <a:p>
            <a:pPr marL="489479" indent="-489479" algn="l" defTabSz="457200">
              <a:lnSpc>
                <a:spcPct val="250000"/>
              </a:lnSpc>
              <a:buSzPct val="125000"/>
              <a:buChar char="•"/>
              <a:defRPr b="0" sz="4200">
                <a:latin typeface="Helvetica"/>
                <a:ea typeface="Helvetica"/>
                <a:cs typeface="Helvetica"/>
                <a:sym typeface="Helvetica"/>
              </a:defRPr>
            </a:pPr>
            <a:r>
              <a:t>Add random noise to  data</a:t>
            </a:r>
          </a:p>
          <a:p>
            <a:pPr marL="489479" indent="-489479" algn="l" defTabSz="457200">
              <a:lnSpc>
                <a:spcPct val="250000"/>
              </a:lnSpc>
              <a:buSzPct val="125000"/>
              <a:buChar char="•"/>
              <a:defRPr b="0" sz="4200">
                <a:latin typeface="Helvetica"/>
                <a:ea typeface="Helvetica"/>
                <a:cs typeface="Helvetica"/>
                <a:sym typeface="Helvetica"/>
              </a:defRPr>
            </a:pPr>
            <a:r>
              <a:t>Compute the distortion error</a:t>
            </a:r>
          </a:p>
          <a:p>
            <a:pPr marL="489479" indent="-489479" algn="l" defTabSz="457200">
              <a:lnSpc>
                <a:spcPct val="250000"/>
              </a:lnSpc>
              <a:buSzPct val="125000"/>
              <a:buChar char="•"/>
              <a:defRPr b="0" sz="4200">
                <a:latin typeface="Helvetica"/>
                <a:ea typeface="Helvetica"/>
                <a:cs typeface="Helvetica"/>
                <a:sym typeface="Helvetica"/>
              </a:defRPr>
            </a:pPr>
            <a:r>
              <a:t>Accept lower error values</a:t>
            </a:r>
          </a:p>
          <a:p>
            <a:pPr marL="489479" indent="-489479" algn="l" defTabSz="457200">
              <a:lnSpc>
                <a:spcPct val="250000"/>
              </a:lnSpc>
              <a:buSzPct val="125000"/>
              <a:buChar char="•"/>
              <a:defRPr b="0" sz="4200">
                <a:latin typeface="Helvetica"/>
                <a:ea typeface="Helvetica"/>
                <a:cs typeface="Helvetica"/>
                <a:sym typeface="Helvetica"/>
              </a:defRPr>
            </a:pPr>
            <a:r>
              <a:t>Accept higher errors sometimes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Controlling Distortion"/>
          <p:cNvSpPr txBox="1"/>
          <p:nvPr>
            <p:ph type="title"/>
          </p:nvPr>
        </p:nvSpPr>
        <p:spPr>
          <a:prstGeom prst="rect">
            <a:avLst/>
          </a:prstGeom>
        </p:spPr>
        <p:txBody>
          <a:bodyPr/>
          <a:lstStyle>
            <a:lvl1pPr algn="l">
              <a:defRPr sz="10500"/>
            </a:lvl1pPr>
          </a:lstStyle>
          <a:p>
            <a:pPr/>
            <a:r>
              <a:t>Controlling Distortion</a:t>
            </a:r>
          </a:p>
        </p:txBody>
      </p:sp>
      <p:sp>
        <p:nvSpPr>
          <p:cNvPr id="613" name="Bank to 45 for overlay charts"/>
          <p:cNvSpPr txBox="1"/>
          <p:nvPr/>
        </p:nvSpPr>
        <p:spPr>
          <a:xfrm>
            <a:off x="1866900" y="4432300"/>
            <a:ext cx="10559336"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250000"/>
              </a:lnSpc>
              <a:defRPr b="0" sz="4200">
                <a:latin typeface="Helvetica"/>
                <a:ea typeface="Helvetica"/>
                <a:cs typeface="Helvetica"/>
                <a:sym typeface="Helvetica"/>
              </a:defRPr>
            </a:lvl1pPr>
          </a:lstStyle>
          <a:p>
            <a:pPr/>
            <a:r>
              <a:t>Bank to 45 for overlay charts</a:t>
            </a:r>
          </a:p>
        </p:txBody>
      </p:sp>
      <p:grpSp>
        <p:nvGrpSpPr>
          <p:cNvPr id="618" name="Group"/>
          <p:cNvGrpSpPr/>
          <p:nvPr/>
        </p:nvGrpSpPr>
        <p:grpSpPr>
          <a:xfrm>
            <a:off x="9517097" y="6085861"/>
            <a:ext cx="3203011" cy="1763651"/>
            <a:chOff x="0" y="0"/>
            <a:chExt cx="3203010" cy="1763650"/>
          </a:xfrm>
        </p:grpSpPr>
        <p:sp>
          <p:nvSpPr>
            <p:cNvPr id="614" name="Equation"/>
            <p:cNvSpPr txBox="1"/>
            <p:nvPr/>
          </p:nvSpPr>
          <p:spPr>
            <a:xfrm>
              <a:off x="0" y="603294"/>
              <a:ext cx="1076283" cy="276150"/>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α</m:t>
                    </m:r>
                    <m:r>
                      <a:rPr xmlns:a="http://schemas.openxmlformats.org/drawingml/2006/main" sz="4800" i="1">
                        <a:solidFill>
                          <a:srgbClr val="000000"/>
                        </a:solidFill>
                        <a:latin typeface="Cambria Math" panose="02040503050406030204" pitchFamily="18" charset="0"/>
                      </a:rPr>
                      <m:t>=</m:t>
                    </m:r>
                  </m:oMath>
                </m:oMathPara>
              </a14:m>
              <a:endParaRPr sz="4800"/>
            </a:p>
          </p:txBody>
        </p:sp>
        <p:sp>
          <p:nvSpPr>
            <p:cNvPr id="615" name="Equation"/>
            <p:cNvSpPr txBox="1"/>
            <p:nvPr/>
          </p:nvSpPr>
          <p:spPr>
            <a:xfrm>
              <a:off x="1637245" y="0"/>
              <a:ext cx="1419320" cy="55566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M</m:t>
                    </m:r>
                    <m:r>
                      <a:rPr xmlns:a="http://schemas.openxmlformats.org/drawingml/2006/main" sz="4800" i="1">
                        <a:solidFill>
                          <a:srgbClr val="000000"/>
                        </a:solidFill>
                        <a:latin typeface="Cambria Math" panose="02040503050406030204" pitchFamily="18" charset="0"/>
                      </a:rPr>
                      <m:t>.</m:t>
                    </m:r>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x</m:t>
                        </m:r>
                      </m:sub>
                    </m:sSub>
                  </m:oMath>
                </m:oMathPara>
              </a14:m>
              <a:endParaRPr sz="4800"/>
            </a:p>
          </p:txBody>
        </p:sp>
        <p:sp>
          <p:nvSpPr>
            <p:cNvPr id="616" name="Equation"/>
            <p:cNvSpPr txBox="1"/>
            <p:nvPr/>
          </p:nvSpPr>
          <p:spPr>
            <a:xfrm>
              <a:off x="2075399" y="1124499"/>
              <a:ext cx="543012" cy="6391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y</m:t>
                        </m:r>
                      </m:sub>
                    </m:sSub>
                  </m:oMath>
                </m:oMathPara>
              </a14:m>
              <a:endParaRPr sz="4800"/>
            </a:p>
          </p:txBody>
        </p:sp>
        <p:sp>
          <p:nvSpPr>
            <p:cNvPr id="617" name="Line"/>
            <p:cNvSpPr/>
            <p:nvPr/>
          </p:nvSpPr>
          <p:spPr>
            <a:xfrm>
              <a:off x="1490799" y="741369"/>
              <a:ext cx="1712212"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621" name="Group"/>
          <p:cNvGrpSpPr/>
          <p:nvPr/>
        </p:nvGrpSpPr>
        <p:grpSpPr>
          <a:xfrm>
            <a:off x="7887554" y="8766472"/>
            <a:ext cx="11326259" cy="736601"/>
            <a:chOff x="0" y="0"/>
            <a:chExt cx="11326257" cy="736600"/>
          </a:xfrm>
        </p:grpSpPr>
        <p:sp>
          <p:nvSpPr>
            <p:cNvPr id="619" name="Equation"/>
            <p:cNvSpPr txBox="1"/>
            <p:nvPr/>
          </p:nvSpPr>
          <p:spPr>
            <a:xfrm>
              <a:off x="0" y="168960"/>
              <a:ext cx="543154" cy="398680"/>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800" i="1">
                        <a:solidFill>
                          <a:srgbClr val="000000"/>
                        </a:solidFill>
                        <a:latin typeface="Cambria Math" panose="02040503050406030204" pitchFamily="18" charset="0"/>
                      </a:rPr>
                      <m:t>M</m:t>
                    </m:r>
                  </m:oMath>
                </m:oMathPara>
              </a14:m>
              <a:endParaRPr sz="4800"/>
            </a:p>
          </p:txBody>
        </p:sp>
        <p:sp>
          <p:nvSpPr>
            <p:cNvPr id="620" name="-  Mean absolute slope between data points"/>
            <p:cNvSpPr txBox="1"/>
            <p:nvPr/>
          </p:nvSpPr>
          <p:spPr>
            <a:xfrm>
              <a:off x="766922" y="0"/>
              <a:ext cx="1055933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Mean absolute slope between data points</a:t>
              </a:r>
            </a:p>
          </p:txBody>
        </p:sp>
      </p:grpSp>
      <p:grpSp>
        <p:nvGrpSpPr>
          <p:cNvPr id="624" name="Group"/>
          <p:cNvGrpSpPr/>
          <p:nvPr/>
        </p:nvGrpSpPr>
        <p:grpSpPr>
          <a:xfrm>
            <a:off x="7887554" y="9933428"/>
            <a:ext cx="11326259" cy="747733"/>
            <a:chOff x="0" y="0"/>
            <a:chExt cx="11326257" cy="747731"/>
          </a:xfrm>
        </p:grpSpPr>
        <p:sp>
          <p:nvSpPr>
            <p:cNvPr id="622" name="Equation"/>
            <p:cNvSpPr txBox="1"/>
            <p:nvPr/>
          </p:nvSpPr>
          <p:spPr>
            <a:xfrm>
              <a:off x="0" y="192068"/>
              <a:ext cx="552874" cy="555664"/>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x</m:t>
                        </m:r>
                      </m:sub>
                    </m:sSub>
                  </m:oMath>
                </m:oMathPara>
              </a14:m>
              <a:endParaRPr sz="4800"/>
            </a:p>
          </p:txBody>
        </p:sp>
        <p:sp>
          <p:nvSpPr>
            <p:cNvPr id="623" name="-  Range of x values"/>
            <p:cNvSpPr txBox="1"/>
            <p:nvPr/>
          </p:nvSpPr>
          <p:spPr>
            <a:xfrm>
              <a:off x="766922" y="0"/>
              <a:ext cx="10559336"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Range of x values</a:t>
              </a:r>
            </a:p>
          </p:txBody>
        </p:sp>
      </p:grpSp>
      <p:grpSp>
        <p:nvGrpSpPr>
          <p:cNvPr id="627" name="Group"/>
          <p:cNvGrpSpPr/>
          <p:nvPr/>
        </p:nvGrpSpPr>
        <p:grpSpPr>
          <a:xfrm>
            <a:off x="7880062" y="11111515"/>
            <a:ext cx="11333751" cy="825475"/>
            <a:chOff x="0" y="0"/>
            <a:chExt cx="11333750" cy="825473"/>
          </a:xfrm>
        </p:grpSpPr>
        <p:sp>
          <p:nvSpPr>
            <p:cNvPr id="625" name="Equation"/>
            <p:cNvSpPr txBox="1"/>
            <p:nvPr/>
          </p:nvSpPr>
          <p:spPr>
            <a:xfrm>
              <a:off x="0" y="186322"/>
              <a:ext cx="543011" cy="6391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sSub>
                      <m:e>
                        <m:r>
                          <a:rPr xmlns:a="http://schemas.openxmlformats.org/drawingml/2006/main" sz="4800" i="1">
                            <a:solidFill>
                              <a:srgbClr val="000000"/>
                            </a:solidFill>
                            <a:latin typeface="Cambria Math" panose="02040503050406030204" pitchFamily="18" charset="0"/>
                          </a:rPr>
                          <m:t>R</m:t>
                        </m:r>
                      </m:e>
                      <m:sub>
                        <m:r>
                          <a:rPr xmlns:a="http://schemas.openxmlformats.org/drawingml/2006/main" sz="4800" i="1">
                            <a:solidFill>
                              <a:srgbClr val="000000"/>
                            </a:solidFill>
                            <a:latin typeface="Cambria Math" panose="02040503050406030204" pitchFamily="18" charset="0"/>
                          </a:rPr>
                          <m:t>y</m:t>
                        </m:r>
                      </m:sub>
                    </m:sSub>
                  </m:oMath>
                </m:oMathPara>
              </a14:m>
              <a:endParaRPr sz="4800"/>
            </a:p>
          </p:txBody>
        </p:sp>
        <p:sp>
          <p:nvSpPr>
            <p:cNvPr id="626" name="-  Range of y values"/>
            <p:cNvSpPr txBox="1"/>
            <p:nvPr/>
          </p:nvSpPr>
          <p:spPr>
            <a:xfrm>
              <a:off x="774414" y="0"/>
              <a:ext cx="10559337"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lnSpc>
                  <a:spcPct val="250000"/>
                </a:lnSpc>
                <a:defRPr b="0" sz="4200">
                  <a:latin typeface="Helvetica"/>
                  <a:ea typeface="Helvetica"/>
                  <a:cs typeface="Helvetica"/>
                  <a:sym typeface="Helvetica"/>
                </a:defRPr>
              </a:lvl1pPr>
            </a:lstStyle>
            <a:p>
              <a:pPr/>
              <a:r>
                <a:t>-  Range of y values</a:t>
              </a:r>
            </a:p>
          </p:txBody>
        </p:sp>
      </p:grpSp>
      <p:sp>
        <p:nvSpPr>
          <p:cNvPr id="628" name="Cleveland, W. (1993). A Model for Studying Display Methods of Statistical Graphics. Journal of Computational and Graphical Statistics, 2(4), 323-343"/>
          <p:cNvSpPr txBox="1"/>
          <p:nvPr/>
        </p:nvSpPr>
        <p:spPr>
          <a:xfrm>
            <a:off x="2793069" y="12933381"/>
            <a:ext cx="19802019" cy="434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2300">
                <a:solidFill>
                  <a:srgbClr val="333333"/>
                </a:solidFill>
                <a:latin typeface="Arial"/>
                <a:ea typeface="Arial"/>
                <a:cs typeface="Arial"/>
                <a:sym typeface="Arial"/>
              </a:defRPr>
            </a:pPr>
            <a:r>
              <a:t>Cleveland, W. (1993). A Model for Studying Display Methods of Statistical Graphics. </a:t>
            </a:r>
            <a:r>
              <a:rPr i="1"/>
              <a:t>Journal of Computational and Graphical Statistics,</a:t>
            </a:r>
            <a:r>
              <a:t> </a:t>
            </a:r>
            <a:r>
              <a:rPr i="1"/>
              <a:t>2</a:t>
            </a:r>
            <a:r>
              <a:t>(4), 323-343</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Interface"/>
          <p:cNvSpPr txBox="1"/>
          <p:nvPr>
            <p:ph type="title"/>
          </p:nvPr>
        </p:nvSpPr>
        <p:spPr>
          <a:prstGeom prst="rect">
            <a:avLst/>
          </a:prstGeom>
        </p:spPr>
        <p:txBody>
          <a:bodyPr/>
          <a:lstStyle>
            <a:lvl1pPr algn="l">
              <a:defRPr sz="10500"/>
            </a:lvl1pPr>
          </a:lstStyle>
          <a:p>
            <a:pPr/>
            <a:r>
              <a:t>Interface</a:t>
            </a:r>
          </a:p>
        </p:txBody>
      </p:sp>
      <p:pic>
        <p:nvPicPr>
          <p:cNvPr id="633" name="Image" descr="Image"/>
          <p:cNvPicPr>
            <a:picLocks noChangeAspect="1"/>
          </p:cNvPicPr>
          <p:nvPr/>
        </p:nvPicPr>
        <p:blipFill>
          <a:blip r:embed="rId3">
            <a:extLst/>
          </a:blip>
          <a:srcRect l="0" t="2610" r="0" b="0"/>
          <a:stretch>
            <a:fillRect/>
          </a:stretch>
        </p:blipFill>
        <p:spPr>
          <a:xfrm>
            <a:off x="5360896" y="2887463"/>
            <a:ext cx="14287501" cy="9820524"/>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Usability Study"/>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Usability Study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Infomages"/>
          <p:cNvSpPr txBox="1"/>
          <p:nvPr>
            <p:ph type="title"/>
          </p:nvPr>
        </p:nvSpPr>
        <p:spPr>
          <a:prstGeom prst="rect">
            <a:avLst/>
          </a:prstGeom>
        </p:spPr>
        <p:txBody>
          <a:bodyPr/>
          <a:lstStyle>
            <a:lvl1pPr algn="l">
              <a:defRPr sz="10500"/>
            </a:lvl1pPr>
          </a:lstStyle>
          <a:p>
            <a:pPr/>
            <a:r>
              <a:t>Infomages</a:t>
            </a:r>
          </a:p>
        </p:txBody>
      </p:sp>
      <p:sp>
        <p:nvSpPr>
          <p:cNvPr id="153" name="Infomages are a type of infographic that consist of a data chart that is embedded into a thematic image."/>
          <p:cNvSpPr txBox="1"/>
          <p:nvPr/>
        </p:nvSpPr>
        <p:spPr>
          <a:xfrm>
            <a:off x="1903546" y="3573819"/>
            <a:ext cx="21755907"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4200">
                <a:latin typeface="Helvetica"/>
                <a:ea typeface="Helvetica"/>
                <a:cs typeface="Helvetica"/>
                <a:sym typeface="Helvetica"/>
              </a:defRPr>
            </a:pPr>
            <a:r>
              <a:rPr>
                <a:solidFill>
                  <a:srgbClr val="D5D5D5"/>
                </a:solidFill>
              </a:rPr>
              <a:t>Infomages are a type of infographic that consist of a </a:t>
            </a:r>
            <a:r>
              <a:t>data chart</a:t>
            </a:r>
            <a:r>
              <a:rPr>
                <a:solidFill>
                  <a:srgbClr val="D5D5D5"/>
                </a:solidFill>
              </a:rPr>
              <a:t> that is embedded into a </a:t>
            </a:r>
            <a:r>
              <a:t>thematic image.</a:t>
            </a:r>
          </a:p>
        </p:txBody>
      </p:sp>
      <p:pic>
        <p:nvPicPr>
          <p:cNvPr id="154" name="Image" descr="Image"/>
          <p:cNvPicPr>
            <a:picLocks noChangeAspect="1"/>
          </p:cNvPicPr>
          <p:nvPr/>
        </p:nvPicPr>
        <p:blipFill>
          <a:blip r:embed="rId3">
            <a:extLst/>
          </a:blip>
          <a:stretch>
            <a:fillRect/>
          </a:stretch>
        </p:blipFill>
        <p:spPr>
          <a:xfrm>
            <a:off x="6717046" y="5465622"/>
            <a:ext cx="10949908" cy="7102957"/>
          </a:xfrm>
          <a:prstGeom prst="rect">
            <a:avLst/>
          </a:prstGeom>
          <a:ln w="12700">
            <a:miter lim="400000"/>
          </a:ln>
        </p:spPr>
      </p:pic>
      <p:sp>
        <p:nvSpPr>
          <p:cNvPr id="155" name="Designed by Peter Ørntoft"/>
          <p:cNvSpPr txBox="1"/>
          <p:nvPr/>
        </p:nvSpPr>
        <p:spPr>
          <a:xfrm>
            <a:off x="10165867" y="12692936"/>
            <a:ext cx="4052266"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Designed by Peter Ørntoft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Usability Study"/>
          <p:cNvSpPr txBox="1"/>
          <p:nvPr>
            <p:ph type="title"/>
          </p:nvPr>
        </p:nvSpPr>
        <p:spPr>
          <a:prstGeom prst="rect">
            <a:avLst/>
          </a:prstGeom>
        </p:spPr>
        <p:txBody>
          <a:bodyPr/>
          <a:lstStyle>
            <a:lvl1pPr algn="l">
              <a:defRPr sz="10500"/>
            </a:lvl1pPr>
          </a:lstStyle>
          <a:p>
            <a:pPr/>
            <a:r>
              <a:t>Usability Study</a:t>
            </a:r>
          </a:p>
        </p:txBody>
      </p:sp>
      <p:sp>
        <p:nvSpPr>
          <p:cNvPr id="642" name="5 participants…"/>
          <p:cNvSpPr txBox="1"/>
          <p:nvPr/>
        </p:nvSpPr>
        <p:spPr>
          <a:xfrm>
            <a:off x="1587316" y="4131733"/>
            <a:ext cx="13511679"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latin typeface="Helvetica"/>
                <a:ea typeface="Helvetica"/>
                <a:cs typeface="Helvetica"/>
                <a:sym typeface="Helvetica"/>
              </a:defRPr>
            </a:pPr>
            <a:r>
              <a:t>5 participants</a:t>
            </a:r>
          </a:p>
          <a:p>
            <a:pPr marL="489479" indent="-489479" algn="l" defTabSz="457200">
              <a:lnSpc>
                <a:spcPct val="300000"/>
              </a:lnSpc>
              <a:buSzPct val="125000"/>
              <a:buChar char="•"/>
              <a:defRPr b="0" sz="4200">
                <a:latin typeface="Helvetica"/>
                <a:ea typeface="Helvetica"/>
                <a:cs typeface="Helvetica"/>
                <a:sym typeface="Helvetica"/>
              </a:defRPr>
            </a:pPr>
            <a:r>
              <a:t>21 minute tutorial + practice</a:t>
            </a:r>
          </a:p>
          <a:p>
            <a:pPr marL="489479" indent="-489479" algn="l" defTabSz="457200">
              <a:lnSpc>
                <a:spcPct val="150000"/>
              </a:lnSpc>
              <a:buSzPct val="125000"/>
              <a:buChar char="•"/>
              <a:defRPr b="0" sz="4200">
                <a:latin typeface="Helvetica"/>
                <a:ea typeface="Helvetica"/>
                <a:cs typeface="Helvetica"/>
                <a:sym typeface="Helvetica"/>
              </a:defRPr>
            </a:pPr>
            <a:r>
              <a:t>Two tasks:</a:t>
            </a:r>
          </a:p>
          <a:p>
            <a:pPr lvl="3" marL="2460625" indent="-555625" algn="l" defTabSz="457200">
              <a:lnSpc>
                <a:spcPct val="150000"/>
              </a:lnSpc>
              <a:buSzPct val="125000"/>
              <a:buChar char="-"/>
              <a:defRPr b="0" sz="4200">
                <a:latin typeface="Helvetica"/>
                <a:ea typeface="Helvetica"/>
                <a:cs typeface="Helvetica"/>
                <a:sym typeface="Helvetica"/>
              </a:defRPr>
            </a:pPr>
            <a:r>
              <a:t>Replication</a:t>
            </a:r>
          </a:p>
          <a:p>
            <a:pPr lvl="3" marL="2460625" indent="-555625" algn="l" defTabSz="457200">
              <a:lnSpc>
                <a:spcPct val="300000"/>
              </a:lnSpc>
              <a:buSzPct val="125000"/>
              <a:buChar char="-"/>
              <a:defRPr b="0" sz="4200">
                <a:latin typeface="Helvetica"/>
                <a:ea typeface="Helvetica"/>
                <a:cs typeface="Helvetica"/>
                <a:sym typeface="Helvetica"/>
              </a:defRPr>
            </a:pPr>
            <a:r>
              <a:t>Creation</a:t>
            </a:r>
          </a:p>
        </p:txBody>
      </p:sp>
      <p:pic>
        <p:nvPicPr>
          <p:cNvPr id="643" name="Image" descr="Image"/>
          <p:cNvPicPr>
            <a:picLocks noChangeAspect="1"/>
          </p:cNvPicPr>
          <p:nvPr/>
        </p:nvPicPr>
        <p:blipFill>
          <a:blip r:embed="rId3">
            <a:extLst/>
          </a:blip>
          <a:stretch>
            <a:fillRect/>
          </a:stretch>
        </p:blipFill>
        <p:spPr>
          <a:xfrm>
            <a:off x="9725700" y="8246531"/>
            <a:ext cx="3757963" cy="2794002"/>
          </a:xfrm>
          <a:prstGeom prst="rect">
            <a:avLst/>
          </a:prstGeom>
          <a:ln w="12700">
            <a:miter lim="400000"/>
          </a:ln>
        </p:spPr>
      </p:pic>
      <p:pic>
        <p:nvPicPr>
          <p:cNvPr id="644" name="Image" descr="Image"/>
          <p:cNvPicPr>
            <a:picLocks noChangeAspect="1"/>
          </p:cNvPicPr>
          <p:nvPr/>
        </p:nvPicPr>
        <p:blipFill>
          <a:blip r:embed="rId4">
            <a:extLst/>
          </a:blip>
          <a:stretch>
            <a:fillRect/>
          </a:stretch>
        </p:blipFill>
        <p:spPr>
          <a:xfrm>
            <a:off x="13681388" y="8246531"/>
            <a:ext cx="3752274" cy="2794001"/>
          </a:xfrm>
          <a:prstGeom prst="rect">
            <a:avLst/>
          </a:prstGeom>
          <a:ln w="12700">
            <a:miter lim="400000"/>
          </a:ln>
        </p:spPr>
      </p:pic>
      <p:pic>
        <p:nvPicPr>
          <p:cNvPr id="645" name="Image" descr="Image"/>
          <p:cNvPicPr>
            <a:picLocks noChangeAspect="1"/>
          </p:cNvPicPr>
          <p:nvPr/>
        </p:nvPicPr>
        <p:blipFill>
          <a:blip r:embed="rId5">
            <a:extLst/>
          </a:blip>
          <a:stretch>
            <a:fillRect/>
          </a:stretch>
        </p:blipFill>
        <p:spPr>
          <a:xfrm>
            <a:off x="17631387" y="8246532"/>
            <a:ext cx="6193928" cy="2794001"/>
          </a:xfrm>
          <a:prstGeom prst="rect">
            <a:avLst/>
          </a:prstGeom>
          <a:ln w="12700">
            <a:miter lim="400000"/>
          </a:ln>
        </p:spPr>
      </p:pic>
      <p:sp>
        <p:nvSpPr>
          <p:cNvPr id="646" name="Male"/>
          <p:cNvSpPr/>
          <p:nvPr/>
        </p:nvSpPr>
        <p:spPr>
          <a:xfrm>
            <a:off x="15689763" y="3623809"/>
            <a:ext cx="647477" cy="174709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647" name="Male"/>
          <p:cNvSpPr/>
          <p:nvPr/>
        </p:nvSpPr>
        <p:spPr>
          <a:xfrm>
            <a:off x="16855326" y="3623809"/>
            <a:ext cx="647477" cy="174709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648" name="Male"/>
          <p:cNvSpPr/>
          <p:nvPr/>
        </p:nvSpPr>
        <p:spPr>
          <a:xfrm>
            <a:off x="18020887" y="3623809"/>
            <a:ext cx="647477" cy="174709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649" name="Male"/>
          <p:cNvSpPr/>
          <p:nvPr/>
        </p:nvSpPr>
        <p:spPr>
          <a:xfrm>
            <a:off x="19186449" y="3623809"/>
            <a:ext cx="647477" cy="1747099"/>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000000"/>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650" name="Female"/>
          <p:cNvSpPr/>
          <p:nvPr/>
        </p:nvSpPr>
        <p:spPr>
          <a:xfrm>
            <a:off x="20280807" y="3623809"/>
            <a:ext cx="789885" cy="1747099"/>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5E5E5E"/>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651" name="Grad Students"/>
          <p:cNvSpPr txBox="1"/>
          <p:nvPr/>
        </p:nvSpPr>
        <p:spPr>
          <a:xfrm>
            <a:off x="17217132" y="5665603"/>
            <a:ext cx="2254988"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i="1" sz="2600"/>
            </a:lvl1pPr>
          </a:lstStyle>
          <a:p>
            <a:pPr/>
            <a:r>
              <a:t>Grad Students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Usability Study"/>
          <p:cNvSpPr txBox="1"/>
          <p:nvPr>
            <p:ph type="title"/>
          </p:nvPr>
        </p:nvSpPr>
        <p:spPr>
          <a:prstGeom prst="rect">
            <a:avLst/>
          </a:prstGeom>
        </p:spPr>
        <p:txBody>
          <a:bodyPr/>
          <a:lstStyle>
            <a:lvl1pPr algn="l">
              <a:defRPr sz="10500"/>
            </a:lvl1pPr>
          </a:lstStyle>
          <a:p>
            <a:pPr/>
            <a:r>
              <a:t>Usability Study</a:t>
            </a:r>
          </a:p>
        </p:txBody>
      </p:sp>
      <p:sp>
        <p:nvSpPr>
          <p:cNvPr id="656" name="4:49 Min…"/>
          <p:cNvSpPr txBox="1"/>
          <p:nvPr/>
        </p:nvSpPr>
        <p:spPr>
          <a:xfrm>
            <a:off x="13123981" y="4789685"/>
            <a:ext cx="2753173"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4:49 Min</a:t>
            </a:r>
          </a:p>
          <a:p>
            <a:pPr defTabSz="457200">
              <a:defRPr b="0" sz="4200">
                <a:solidFill>
                  <a:srgbClr val="5E5E5E"/>
                </a:solidFill>
                <a:latin typeface="Helvetica"/>
                <a:ea typeface="Helvetica"/>
                <a:cs typeface="Helvetica"/>
                <a:sym typeface="Helvetica"/>
              </a:defRPr>
            </a:pPr>
            <a:r>
              <a:t>Replication</a:t>
            </a:r>
          </a:p>
        </p:txBody>
      </p:sp>
      <p:sp>
        <p:nvSpPr>
          <p:cNvPr id="657" name="13:11 Min…"/>
          <p:cNvSpPr txBox="1"/>
          <p:nvPr/>
        </p:nvSpPr>
        <p:spPr>
          <a:xfrm>
            <a:off x="18059080" y="4789685"/>
            <a:ext cx="2417454"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13:11 Min</a:t>
            </a:r>
          </a:p>
          <a:p>
            <a:pPr defTabSz="457200">
              <a:defRPr b="0" sz="4200">
                <a:solidFill>
                  <a:srgbClr val="5E5E5E"/>
                </a:solidFill>
                <a:latin typeface="Helvetica"/>
                <a:ea typeface="Helvetica"/>
                <a:cs typeface="Helvetica"/>
                <a:sym typeface="Helvetica"/>
              </a:defRPr>
            </a:pPr>
            <a:r>
              <a:t>Creation</a:t>
            </a:r>
          </a:p>
        </p:txBody>
      </p:sp>
      <p:sp>
        <p:nvSpPr>
          <p:cNvPr id="658" name="4.6 / 5.0…"/>
          <p:cNvSpPr txBox="1"/>
          <p:nvPr/>
        </p:nvSpPr>
        <p:spPr>
          <a:xfrm>
            <a:off x="17565008" y="7827995"/>
            <a:ext cx="3405598"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4.6 / 5.0</a:t>
            </a:r>
          </a:p>
          <a:p>
            <a:pPr defTabSz="457200">
              <a:defRPr b="0" sz="4200">
                <a:solidFill>
                  <a:srgbClr val="5E5E5E"/>
                </a:solidFill>
                <a:latin typeface="Helvetica"/>
                <a:ea typeface="Helvetica"/>
                <a:cs typeface="Helvetica"/>
                <a:sym typeface="Helvetica"/>
              </a:defRPr>
            </a:pPr>
            <a:r>
              <a:t>Easy to Learn</a:t>
            </a:r>
          </a:p>
        </p:txBody>
      </p:sp>
      <p:sp>
        <p:nvSpPr>
          <p:cNvPr id="659" name="4.3 / 5.0…"/>
          <p:cNvSpPr txBox="1"/>
          <p:nvPr/>
        </p:nvSpPr>
        <p:spPr>
          <a:xfrm>
            <a:off x="13005607" y="7827995"/>
            <a:ext cx="298992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 4.3 / 5.0</a:t>
            </a:r>
          </a:p>
          <a:p>
            <a:pPr defTabSz="457200">
              <a:defRPr b="0" sz="4200">
                <a:solidFill>
                  <a:srgbClr val="5E5E5E"/>
                </a:solidFill>
                <a:latin typeface="Helvetica"/>
                <a:ea typeface="Helvetica"/>
                <a:cs typeface="Helvetica"/>
                <a:sym typeface="Helvetica"/>
              </a:defRPr>
            </a:pPr>
            <a:r>
              <a:t>Easy to Use</a:t>
            </a:r>
          </a:p>
        </p:txBody>
      </p:sp>
      <p:sp>
        <p:nvSpPr>
          <p:cNvPr id="660" name="3.8 / 5.0…"/>
          <p:cNvSpPr txBox="1"/>
          <p:nvPr/>
        </p:nvSpPr>
        <p:spPr>
          <a:xfrm>
            <a:off x="13891742" y="10866304"/>
            <a:ext cx="5688175"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4200">
                <a:latin typeface="Helvetica"/>
                <a:ea typeface="Helvetica"/>
                <a:cs typeface="Helvetica"/>
                <a:sym typeface="Helvetica"/>
              </a:defRPr>
            </a:pPr>
            <a:r>
              <a:t>3.8 / 5.0</a:t>
            </a:r>
          </a:p>
          <a:p>
            <a:pPr defTabSz="457200">
              <a:defRPr b="0" sz="4200">
                <a:solidFill>
                  <a:srgbClr val="5E5E5E"/>
                </a:solidFill>
                <a:latin typeface="Helvetica"/>
                <a:ea typeface="Helvetica"/>
                <a:cs typeface="Helvetica"/>
                <a:sym typeface="Helvetica"/>
              </a:defRPr>
            </a:pPr>
            <a:r>
              <a:t>Performed as Expected</a:t>
            </a:r>
          </a:p>
        </p:txBody>
      </p:sp>
      <p:sp>
        <p:nvSpPr>
          <p:cNvPr id="661" name="Functionality"/>
          <p:cNvSpPr txBox="1"/>
          <p:nvPr/>
        </p:nvSpPr>
        <p:spPr>
          <a:xfrm>
            <a:off x="1583083" y="4954785"/>
            <a:ext cx="13511678"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89479" indent="-489479" algn="l" defTabSz="457200">
              <a:lnSpc>
                <a:spcPct val="300000"/>
              </a:lnSpc>
              <a:buSzPct val="125000"/>
              <a:buChar char="•"/>
              <a:defRPr b="0" sz="4200">
                <a:latin typeface="Helvetica"/>
                <a:ea typeface="Helvetica"/>
                <a:cs typeface="Helvetica"/>
                <a:sym typeface="Helvetica"/>
              </a:defRPr>
            </a:lvl1pPr>
          </a:lstStyle>
          <a:p>
            <a:pPr/>
            <a:r>
              <a:t>Functionality</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Usability Study"/>
          <p:cNvSpPr txBox="1"/>
          <p:nvPr>
            <p:ph type="title"/>
          </p:nvPr>
        </p:nvSpPr>
        <p:spPr>
          <a:prstGeom prst="rect">
            <a:avLst/>
          </a:prstGeom>
        </p:spPr>
        <p:txBody>
          <a:bodyPr/>
          <a:lstStyle>
            <a:lvl1pPr algn="l">
              <a:defRPr sz="10500"/>
            </a:lvl1pPr>
          </a:lstStyle>
          <a:p>
            <a:pPr/>
            <a:r>
              <a:t>Usability Study</a:t>
            </a:r>
          </a:p>
        </p:txBody>
      </p:sp>
      <p:sp>
        <p:nvSpPr>
          <p:cNvPr id="666" name="“Understood what distortion values indicate”"/>
          <p:cNvSpPr txBox="1"/>
          <p:nvPr/>
        </p:nvSpPr>
        <p:spPr>
          <a:xfrm>
            <a:off x="11256653" y="5658908"/>
            <a:ext cx="1123260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500">
                <a:latin typeface="Helvetica"/>
                <a:ea typeface="Helvetica"/>
                <a:cs typeface="Helvetica"/>
                <a:sym typeface="Helvetica"/>
              </a:defRPr>
            </a:lvl1pPr>
          </a:lstStyle>
          <a:p>
            <a:pPr/>
            <a:r>
              <a:t>“Understood what distortion values indicate”</a:t>
            </a:r>
          </a:p>
        </p:txBody>
      </p:sp>
      <p:sp>
        <p:nvSpPr>
          <p:cNvPr id="667" name="Functionality…"/>
          <p:cNvSpPr txBox="1"/>
          <p:nvPr/>
        </p:nvSpPr>
        <p:spPr>
          <a:xfrm>
            <a:off x="1587500" y="4953000"/>
            <a:ext cx="13511678"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Functionality</a:t>
            </a:r>
          </a:p>
          <a:p>
            <a:pPr marL="489479" indent="-489479" algn="l" defTabSz="457200">
              <a:lnSpc>
                <a:spcPct val="300000"/>
              </a:lnSpc>
              <a:buSzPct val="125000"/>
              <a:buChar char="•"/>
              <a:defRPr b="0" sz="4200">
                <a:latin typeface="Helvetica"/>
                <a:ea typeface="Helvetica"/>
                <a:cs typeface="Helvetica"/>
                <a:sym typeface="Helvetica"/>
              </a:defRPr>
            </a:pPr>
            <a:r>
              <a:t>Distortion</a:t>
            </a:r>
          </a:p>
        </p:txBody>
      </p:sp>
      <p:sp>
        <p:nvSpPr>
          <p:cNvPr id="668" name="“Did not know what level was acceptable”"/>
          <p:cNvSpPr txBox="1"/>
          <p:nvPr/>
        </p:nvSpPr>
        <p:spPr>
          <a:xfrm>
            <a:off x="11495104" y="8885766"/>
            <a:ext cx="1075569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500">
                <a:latin typeface="Helvetica"/>
                <a:ea typeface="Helvetica"/>
                <a:cs typeface="Helvetica"/>
                <a:sym typeface="Helvetica"/>
              </a:defRPr>
            </a:lvl1pPr>
          </a:lstStyle>
          <a:p>
            <a:pPr/>
            <a:r>
              <a:t> “Did not know what level was acceptable”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Usability Study"/>
          <p:cNvSpPr txBox="1"/>
          <p:nvPr>
            <p:ph type="title"/>
          </p:nvPr>
        </p:nvSpPr>
        <p:spPr>
          <a:prstGeom prst="rect">
            <a:avLst/>
          </a:prstGeom>
        </p:spPr>
        <p:txBody>
          <a:bodyPr/>
          <a:lstStyle>
            <a:lvl1pPr algn="l">
              <a:defRPr sz="10500"/>
            </a:lvl1pPr>
          </a:lstStyle>
          <a:p>
            <a:pPr/>
            <a:r>
              <a:t>Usability Study</a:t>
            </a:r>
          </a:p>
        </p:txBody>
      </p:sp>
      <p:sp>
        <p:nvSpPr>
          <p:cNvPr id="673" name="“Liked image suggestion”"/>
          <p:cNvSpPr txBox="1"/>
          <p:nvPr/>
        </p:nvSpPr>
        <p:spPr>
          <a:xfrm>
            <a:off x="14481224" y="5664200"/>
            <a:ext cx="6073900"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200">
                <a:latin typeface="Helvetica"/>
                <a:ea typeface="Helvetica"/>
                <a:cs typeface="Helvetica"/>
                <a:sym typeface="Helvetica"/>
              </a:defRPr>
            </a:lvl1pPr>
          </a:lstStyle>
          <a:p>
            <a:pPr/>
            <a:r>
              <a:t>“Liked image suggestion”</a:t>
            </a:r>
          </a:p>
        </p:txBody>
      </p:sp>
      <p:sp>
        <p:nvSpPr>
          <p:cNvPr id="674" name="Functionality…"/>
          <p:cNvSpPr txBox="1"/>
          <p:nvPr/>
        </p:nvSpPr>
        <p:spPr>
          <a:xfrm>
            <a:off x="1587500" y="4953000"/>
            <a:ext cx="13511678"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Functionality</a:t>
            </a:r>
          </a:p>
          <a:p>
            <a:pPr marL="489479" indent="-489479" algn="l" defTabSz="457200">
              <a:lnSpc>
                <a:spcPct val="300000"/>
              </a:lnSpc>
              <a:buSzPct val="125000"/>
              <a:buChar char="•"/>
              <a:defRPr b="0" sz="4200">
                <a:solidFill>
                  <a:srgbClr val="929292"/>
                </a:solidFill>
                <a:latin typeface="Helvetica"/>
                <a:ea typeface="Helvetica"/>
                <a:cs typeface="Helvetica"/>
                <a:sym typeface="Helvetica"/>
              </a:defRPr>
            </a:pPr>
            <a:r>
              <a:t>Distortion</a:t>
            </a:r>
          </a:p>
          <a:p>
            <a:pPr marL="489479" indent="-489479" algn="l" defTabSz="457200">
              <a:lnSpc>
                <a:spcPct val="150000"/>
              </a:lnSpc>
              <a:buSzPct val="125000"/>
              <a:buChar char="•"/>
              <a:defRPr b="0" sz="4200">
                <a:latin typeface="Helvetica"/>
                <a:ea typeface="Helvetica"/>
                <a:cs typeface="Helvetica"/>
                <a:sym typeface="Helvetica"/>
              </a:defRPr>
            </a:pPr>
            <a:r>
              <a:t>Image Suggestion</a:t>
            </a:r>
          </a:p>
        </p:txBody>
      </p:sp>
      <p:sp>
        <p:nvSpPr>
          <p:cNvPr id="675" name="“Could do better on their own”"/>
          <p:cNvSpPr txBox="1"/>
          <p:nvPr/>
        </p:nvSpPr>
        <p:spPr>
          <a:xfrm>
            <a:off x="13932718" y="8894233"/>
            <a:ext cx="717091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4200">
                <a:latin typeface="Helvetica"/>
                <a:ea typeface="Helvetica"/>
                <a:cs typeface="Helvetica"/>
                <a:sym typeface="Helvetica"/>
              </a:defRPr>
            </a:lvl1pPr>
          </a:lstStyle>
          <a:p>
            <a:pPr/>
            <a:r>
              <a:t>“Could do better on their own”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ummary"/>
          <p:cNvSpPr txBox="1"/>
          <p:nvPr>
            <p:ph type="title"/>
          </p:nvPr>
        </p:nvSpPr>
        <p:spPr>
          <a:prstGeom prst="rect">
            <a:avLst/>
          </a:prstGeom>
        </p:spPr>
        <p:txBody>
          <a:bodyPr/>
          <a:lstStyle>
            <a:lvl1pPr algn="l">
              <a:defRPr sz="10500"/>
            </a:lvl1pPr>
          </a:lstStyle>
          <a:p>
            <a:pPr/>
            <a:r>
              <a:t>Summary</a:t>
            </a:r>
          </a:p>
        </p:txBody>
      </p:sp>
      <p:sp>
        <p:nvSpPr>
          <p:cNvPr id="680" name="Survey of existing infomage-like graphics.…"/>
          <p:cNvSpPr txBox="1"/>
          <p:nvPr/>
        </p:nvSpPr>
        <p:spPr>
          <a:xfrm>
            <a:off x="1813782" y="4060874"/>
            <a:ext cx="2175590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80000"/>
              </a:lnSpc>
              <a:buSzPct val="125000"/>
              <a:buChar char="•"/>
              <a:defRPr b="0" sz="4200">
                <a:latin typeface="Helvetica"/>
                <a:ea typeface="Helvetica"/>
                <a:cs typeface="Helvetica"/>
                <a:sym typeface="Helvetica"/>
              </a:defRPr>
            </a:pPr>
            <a:r>
              <a:t>Survey of existing infomage-like graphics.</a:t>
            </a:r>
          </a:p>
          <a:p>
            <a:pPr marL="489479" indent="-489479" algn="l" defTabSz="457200">
              <a:lnSpc>
                <a:spcPct val="280000"/>
              </a:lnSpc>
              <a:buSzPct val="125000"/>
              <a:buChar char="•"/>
              <a:defRPr b="0" sz="4200">
                <a:latin typeface="Helvetica"/>
                <a:ea typeface="Helvetica"/>
                <a:cs typeface="Helvetica"/>
                <a:sym typeface="Helvetica"/>
              </a:defRPr>
            </a:pPr>
            <a:r>
              <a:t>Infomage design tool for novice users.</a:t>
            </a:r>
          </a:p>
          <a:p>
            <a:pPr marL="489479" indent="-489479" algn="l" defTabSz="457200">
              <a:lnSpc>
                <a:spcPct val="280000"/>
              </a:lnSpc>
              <a:buSzPct val="125000"/>
              <a:buChar char="•"/>
              <a:defRPr b="0" sz="4200">
                <a:latin typeface="Helvetica"/>
                <a:ea typeface="Helvetica"/>
                <a:cs typeface="Helvetica"/>
                <a:sym typeface="Helvetica"/>
              </a:defRPr>
            </a:pPr>
            <a:r>
              <a:t>Methods to gauge the level of distortion as well as minimize it.</a:t>
            </a:r>
          </a:p>
          <a:p>
            <a:pPr marL="489479" indent="-489479" algn="l" defTabSz="457200">
              <a:lnSpc>
                <a:spcPct val="280000"/>
              </a:lnSpc>
              <a:buSzPct val="125000"/>
              <a:buChar char="•"/>
              <a:defRPr b="0" sz="4200">
                <a:latin typeface="Helvetica"/>
                <a:ea typeface="Helvetica"/>
                <a:cs typeface="Helvetica"/>
                <a:sym typeface="Helvetica"/>
              </a:defRPr>
            </a:pPr>
            <a:r>
              <a:t>A user study that shows the usability our design tool.</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Limitations &amp; Future Work"/>
          <p:cNvSpPr txBox="1"/>
          <p:nvPr>
            <p:ph type="title"/>
          </p:nvPr>
        </p:nvSpPr>
        <p:spPr>
          <a:prstGeom prst="rect">
            <a:avLst/>
          </a:prstGeom>
        </p:spPr>
        <p:txBody>
          <a:bodyPr/>
          <a:lstStyle>
            <a:lvl1pPr algn="l">
              <a:defRPr sz="10500"/>
            </a:lvl1pPr>
          </a:lstStyle>
          <a:p>
            <a:pPr/>
            <a:r>
              <a:t>Limitations &amp; Future Work</a:t>
            </a:r>
          </a:p>
        </p:txBody>
      </p:sp>
      <p:sp>
        <p:nvSpPr>
          <p:cNvPr id="685" name="Defining a good level of distortion…"/>
          <p:cNvSpPr txBox="1"/>
          <p:nvPr/>
        </p:nvSpPr>
        <p:spPr>
          <a:xfrm>
            <a:off x="1788382" y="4762500"/>
            <a:ext cx="2175590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280000"/>
              </a:lnSpc>
              <a:buSzPct val="125000"/>
              <a:buChar char="•"/>
              <a:defRPr b="0" sz="4200">
                <a:latin typeface="Helvetica"/>
                <a:ea typeface="Helvetica"/>
                <a:cs typeface="Helvetica"/>
                <a:sym typeface="Helvetica"/>
              </a:defRPr>
            </a:pPr>
            <a:r>
              <a:t>Defining a good level of distortion</a:t>
            </a:r>
          </a:p>
          <a:p>
            <a:pPr marL="489479" indent="-489479" algn="l" defTabSz="457200">
              <a:lnSpc>
                <a:spcPct val="280000"/>
              </a:lnSpc>
              <a:buSzPct val="125000"/>
              <a:buChar char="•"/>
              <a:defRPr b="0" sz="4200">
                <a:latin typeface="Helvetica"/>
                <a:ea typeface="Helvetica"/>
                <a:cs typeface="Helvetica"/>
                <a:sym typeface="Helvetica"/>
              </a:defRPr>
            </a:pPr>
            <a:r>
              <a:t>Better image retrieval  </a:t>
            </a:r>
          </a:p>
          <a:p>
            <a:pPr marL="489479" indent="-489479" algn="l" defTabSz="457200">
              <a:lnSpc>
                <a:spcPct val="280000"/>
              </a:lnSpc>
              <a:buSzPct val="125000"/>
              <a:buChar char="•"/>
              <a:defRPr b="0" sz="4200">
                <a:latin typeface="Helvetica"/>
                <a:ea typeface="Helvetica"/>
                <a:cs typeface="Helvetica"/>
                <a:sym typeface="Helvetica"/>
              </a:defRPr>
            </a:pPr>
            <a:r>
              <a:t>More accurate embedding methods</a:t>
            </a:r>
          </a:p>
          <a:p>
            <a:pPr marL="489479" indent="-489479" algn="l" defTabSz="457200">
              <a:lnSpc>
                <a:spcPct val="280000"/>
              </a:lnSpc>
              <a:buSzPct val="125000"/>
              <a:buChar char="•"/>
              <a:defRPr b="0" sz="4200">
                <a:latin typeface="Helvetica"/>
                <a:ea typeface="Helvetica"/>
                <a:cs typeface="Helvetica"/>
                <a:sym typeface="Helvetica"/>
              </a:defRPr>
            </a:pPr>
            <a:r>
              <a:t>Fully-automatic embedding method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Infomages"/>
          <p:cNvSpPr txBox="1"/>
          <p:nvPr>
            <p:ph type="title"/>
          </p:nvPr>
        </p:nvSpPr>
        <p:spPr>
          <a:xfrm>
            <a:off x="1971499" y="1653807"/>
            <a:ext cx="13662486" cy="3343584"/>
          </a:xfrm>
          <a:prstGeom prst="rect">
            <a:avLst/>
          </a:prstGeom>
        </p:spPr>
        <p:txBody>
          <a:bodyPr anchor="t"/>
          <a:lstStyle/>
          <a:p>
            <a:pPr lvl="1" algn="l">
              <a:defRPr sz="9500"/>
            </a:pPr>
            <a:r>
              <a:t>Infomages</a:t>
            </a:r>
          </a:p>
        </p:txBody>
      </p:sp>
      <p:sp>
        <p:nvSpPr>
          <p:cNvPr id="690" name="Darius Coelho…"/>
          <p:cNvSpPr txBox="1"/>
          <p:nvPr>
            <p:ph type="body" sz="quarter" idx="1"/>
          </p:nvPr>
        </p:nvSpPr>
        <p:spPr>
          <a:xfrm>
            <a:off x="2055996" y="3776826"/>
            <a:ext cx="14596462" cy="3334396"/>
          </a:xfrm>
          <a:prstGeom prst="rect">
            <a:avLst/>
          </a:prstGeom>
        </p:spPr>
        <p:txBody>
          <a:bodyPr/>
          <a:lstStyle/>
          <a:p>
            <a:pPr algn="l">
              <a:lnSpc>
                <a:spcPct val="120000"/>
              </a:lnSpc>
              <a:defRPr sz="5100"/>
            </a:pPr>
            <a:r>
              <a:t>Darius Coelho </a:t>
            </a:r>
          </a:p>
          <a:p>
            <a:pPr algn="l">
              <a:lnSpc>
                <a:spcPct val="120000"/>
              </a:lnSpc>
              <a:defRPr sz="5100"/>
            </a:pPr>
            <a:r>
              <a:t>Klaus Mueller</a:t>
            </a:r>
          </a:p>
        </p:txBody>
      </p:sp>
      <p:pic>
        <p:nvPicPr>
          <p:cNvPr id="691" name="stony brook university.png" descr="stony brook university.png"/>
          <p:cNvPicPr>
            <a:picLocks noChangeAspect="1"/>
          </p:cNvPicPr>
          <p:nvPr/>
        </p:nvPicPr>
        <p:blipFill>
          <a:blip r:embed="rId3">
            <a:extLst/>
          </a:blip>
          <a:stretch>
            <a:fillRect/>
          </a:stretch>
        </p:blipFill>
        <p:spPr>
          <a:xfrm>
            <a:off x="2116842" y="6664891"/>
            <a:ext cx="5551626" cy="937776"/>
          </a:xfrm>
          <a:prstGeom prst="rect">
            <a:avLst/>
          </a:prstGeom>
          <a:ln w="12700">
            <a:miter lim="400000"/>
          </a:ln>
        </p:spPr>
      </p:pic>
      <p:pic>
        <p:nvPicPr>
          <p:cNvPr id="692" name="Image" descr="Image"/>
          <p:cNvPicPr>
            <a:picLocks noChangeAspect="1"/>
          </p:cNvPicPr>
          <p:nvPr/>
        </p:nvPicPr>
        <p:blipFill>
          <a:blip r:embed="rId4">
            <a:extLst/>
          </a:blip>
          <a:stretch>
            <a:fillRect/>
          </a:stretch>
        </p:blipFill>
        <p:spPr>
          <a:xfrm>
            <a:off x="12445859" y="1606516"/>
            <a:ext cx="9578750" cy="6760469"/>
          </a:xfrm>
          <a:prstGeom prst="rect">
            <a:avLst/>
          </a:prstGeom>
          <a:ln w="12700">
            <a:miter lim="400000"/>
          </a:ln>
        </p:spPr>
      </p:pic>
      <p:pic>
        <p:nvPicPr>
          <p:cNvPr id="693" name="Image" descr="Image"/>
          <p:cNvPicPr>
            <a:picLocks noChangeAspect="1"/>
          </p:cNvPicPr>
          <p:nvPr/>
        </p:nvPicPr>
        <p:blipFill>
          <a:blip r:embed="rId5">
            <a:extLst/>
          </a:blip>
          <a:stretch>
            <a:fillRect/>
          </a:stretch>
        </p:blipFill>
        <p:spPr>
          <a:xfrm>
            <a:off x="2114299" y="9270167"/>
            <a:ext cx="4782859" cy="3556001"/>
          </a:xfrm>
          <a:prstGeom prst="rect">
            <a:avLst/>
          </a:prstGeom>
          <a:ln w="12700">
            <a:miter lim="400000"/>
          </a:ln>
        </p:spPr>
      </p:pic>
      <p:pic>
        <p:nvPicPr>
          <p:cNvPr id="694" name="Image" descr="Image"/>
          <p:cNvPicPr>
            <a:picLocks noChangeAspect="1"/>
          </p:cNvPicPr>
          <p:nvPr/>
        </p:nvPicPr>
        <p:blipFill>
          <a:blip r:embed="rId6">
            <a:extLst/>
          </a:blip>
          <a:stretch>
            <a:fillRect/>
          </a:stretch>
        </p:blipFill>
        <p:spPr>
          <a:xfrm>
            <a:off x="14141428" y="9270167"/>
            <a:ext cx="7883181" cy="3556001"/>
          </a:xfrm>
          <a:prstGeom prst="rect">
            <a:avLst/>
          </a:prstGeom>
          <a:ln w="12700">
            <a:miter lim="400000"/>
          </a:ln>
        </p:spPr>
      </p:pic>
      <p:sp>
        <p:nvSpPr>
          <p:cNvPr id="695" name="https://github.com/darius-coelho/Infomages-Design-Tool"/>
          <p:cNvSpPr txBox="1"/>
          <p:nvPr/>
        </p:nvSpPr>
        <p:spPr>
          <a:xfrm>
            <a:off x="12466092" y="855734"/>
            <a:ext cx="95382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a:solidFill>
                  <a:schemeClr val="accent1">
                    <a:lumOff val="-13575"/>
                  </a:schemeClr>
                </a:solidFill>
                <a:latin typeface="Helvetica"/>
                <a:ea typeface="Helvetica"/>
                <a:cs typeface="Helvetica"/>
                <a:sym typeface="Helvetica"/>
              </a:defRPr>
            </a:lvl1pPr>
          </a:lstStyle>
          <a:p>
            <a:pPr/>
            <a:r>
              <a:t>https://github.com/darius-coelho/Infomages-Design-Tool</a:t>
            </a:r>
          </a:p>
        </p:txBody>
      </p:sp>
      <p:pic>
        <p:nvPicPr>
          <p:cNvPr id="696" name="Movie Genres.png" descr="Movie Genres.png"/>
          <p:cNvPicPr>
            <a:picLocks noChangeAspect="1"/>
          </p:cNvPicPr>
          <p:nvPr/>
        </p:nvPicPr>
        <p:blipFill>
          <a:blip r:embed="rId7">
            <a:extLst/>
          </a:blip>
          <a:stretch>
            <a:fillRect/>
          </a:stretch>
        </p:blipFill>
        <p:spPr>
          <a:xfrm>
            <a:off x="8035053" y="9270167"/>
            <a:ext cx="4968464" cy="35560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Why Infomages?"/>
          <p:cNvSpPr txBox="1"/>
          <p:nvPr>
            <p:ph type="title"/>
          </p:nvPr>
        </p:nvSpPr>
        <p:spPr>
          <a:prstGeom prst="rect">
            <a:avLst/>
          </a:prstGeom>
        </p:spPr>
        <p:txBody>
          <a:bodyPr/>
          <a:lstStyle>
            <a:lvl1pPr algn="l">
              <a:defRPr sz="10500"/>
            </a:lvl1pPr>
          </a:lstStyle>
          <a:p>
            <a:pPr/>
            <a:r>
              <a:t>Why Infomages?</a:t>
            </a:r>
          </a:p>
        </p:txBody>
      </p:sp>
      <p:sp>
        <p:nvSpPr>
          <p:cNvPr id="160" name="Gaining popularity…"/>
          <p:cNvSpPr txBox="1"/>
          <p:nvPr/>
        </p:nvSpPr>
        <p:spPr>
          <a:xfrm>
            <a:off x="1587316" y="4131733"/>
            <a:ext cx="13511679"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9479" indent="-489479" algn="l" defTabSz="457200">
              <a:lnSpc>
                <a:spcPct val="300000"/>
              </a:lnSpc>
              <a:buSzPct val="125000"/>
              <a:buChar char="•"/>
              <a:defRPr b="0" sz="4200">
                <a:latin typeface="Helvetica"/>
                <a:ea typeface="Helvetica"/>
                <a:cs typeface="Helvetica"/>
                <a:sym typeface="Helvetica"/>
              </a:defRPr>
            </a:pPr>
            <a:r>
              <a:t>Gaining popularity</a:t>
            </a:r>
          </a:p>
          <a:p>
            <a:pPr marL="489479" indent="-489479" algn="l" defTabSz="457200">
              <a:lnSpc>
                <a:spcPct val="150000"/>
              </a:lnSpc>
              <a:buSzPct val="125000"/>
              <a:buChar char="•"/>
              <a:defRPr b="0" sz="4200">
                <a:latin typeface="Helvetica"/>
                <a:ea typeface="Helvetica"/>
                <a:cs typeface="Helvetica"/>
                <a:sym typeface="Helvetica"/>
              </a:defRPr>
            </a:pPr>
            <a:r>
              <a:t>Base on previous studies, they can:</a:t>
            </a:r>
          </a:p>
          <a:p>
            <a:pPr lvl="3" marL="2460625" indent="-555625" algn="l" defTabSz="457200">
              <a:lnSpc>
                <a:spcPct val="150000"/>
              </a:lnSpc>
              <a:buSzPct val="125000"/>
              <a:buChar char="-"/>
              <a:defRPr b="0" sz="4200">
                <a:latin typeface="Helvetica"/>
                <a:ea typeface="Helvetica"/>
                <a:cs typeface="Helvetica"/>
                <a:sym typeface="Helvetica"/>
              </a:defRPr>
            </a:pPr>
            <a:r>
              <a:t>Engage viewers</a:t>
            </a:r>
          </a:p>
          <a:p>
            <a:pPr lvl="3" marL="2460625" indent="-555625" algn="l" defTabSz="457200">
              <a:lnSpc>
                <a:spcPct val="300000"/>
              </a:lnSpc>
              <a:buSzPct val="125000"/>
              <a:buChar char="-"/>
              <a:defRPr b="0" sz="4200">
                <a:latin typeface="Helvetica"/>
                <a:ea typeface="Helvetica"/>
                <a:cs typeface="Helvetica"/>
                <a:sym typeface="Helvetica"/>
              </a:defRPr>
            </a:pPr>
            <a:r>
              <a:t>Positively affect memorability </a:t>
            </a:r>
          </a:p>
          <a:p>
            <a:pPr marL="489479" indent="-489479" algn="l" defTabSz="457200">
              <a:lnSpc>
                <a:spcPct val="300000"/>
              </a:lnSpc>
              <a:buSzPct val="125000"/>
              <a:buChar char="•"/>
              <a:defRPr b="0" sz="4200">
                <a:latin typeface="Helvetica"/>
                <a:ea typeface="Helvetica"/>
                <a:cs typeface="Helvetica"/>
                <a:sym typeface="Helvetica"/>
              </a:defRPr>
            </a:pPr>
            <a:r>
              <a:t>Difficult for casual users to produce</a:t>
            </a:r>
          </a:p>
        </p:txBody>
      </p:sp>
      <p:grpSp>
        <p:nvGrpSpPr>
          <p:cNvPr id="170" name="Group"/>
          <p:cNvGrpSpPr/>
          <p:nvPr/>
        </p:nvGrpSpPr>
        <p:grpSpPr>
          <a:xfrm>
            <a:off x="11944493" y="8133698"/>
            <a:ext cx="11753535" cy="3880775"/>
            <a:chOff x="0" y="0"/>
            <a:chExt cx="11753533" cy="3880774"/>
          </a:xfrm>
        </p:grpSpPr>
        <p:grpSp>
          <p:nvGrpSpPr>
            <p:cNvPr id="163" name="Group"/>
            <p:cNvGrpSpPr/>
            <p:nvPr/>
          </p:nvGrpSpPr>
          <p:grpSpPr>
            <a:xfrm>
              <a:off x="0" y="0"/>
              <a:ext cx="3729711" cy="3880775"/>
              <a:chOff x="0" y="0"/>
              <a:chExt cx="3729710" cy="3880774"/>
            </a:xfrm>
          </p:grpSpPr>
          <p:pic>
            <p:nvPicPr>
              <p:cNvPr id="161" name="Screen Shot 2020-05-02 at 6.25.24 PM.png" descr="Screen Shot 2020-05-02 at 6.25.24 PM.png"/>
              <p:cNvPicPr>
                <a:picLocks noChangeAspect="1"/>
              </p:cNvPicPr>
              <p:nvPr/>
            </p:nvPicPr>
            <p:blipFill>
              <a:blip r:embed="rId3">
                <a:extLst/>
              </a:blip>
              <a:srcRect l="0" t="0" r="0" b="39242"/>
              <a:stretch>
                <a:fillRect/>
              </a:stretch>
            </p:blipFill>
            <p:spPr>
              <a:xfrm>
                <a:off x="0" y="0"/>
                <a:ext cx="3729711" cy="2934026"/>
              </a:xfrm>
              <a:prstGeom prst="rect">
                <a:avLst/>
              </a:prstGeom>
              <a:ln w="12700" cap="flat">
                <a:noFill/>
                <a:miter lim="400000"/>
              </a:ln>
              <a:effectLst/>
            </p:spPr>
          </p:pic>
          <p:sp>
            <p:nvSpPr>
              <p:cNvPr id="162" name="Bateman et al"/>
              <p:cNvSpPr txBox="1"/>
              <p:nvPr/>
            </p:nvSpPr>
            <p:spPr>
              <a:xfrm>
                <a:off x="473855" y="3232148"/>
                <a:ext cx="2781866"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Bateman et al</a:t>
                </a:r>
              </a:p>
            </p:txBody>
          </p:sp>
        </p:grpSp>
        <p:grpSp>
          <p:nvGrpSpPr>
            <p:cNvPr id="166" name="Group"/>
            <p:cNvGrpSpPr/>
            <p:nvPr/>
          </p:nvGrpSpPr>
          <p:grpSpPr>
            <a:xfrm>
              <a:off x="4019567" y="1594"/>
              <a:ext cx="3716855" cy="3879181"/>
              <a:chOff x="0" y="0"/>
              <a:chExt cx="3716854" cy="3879180"/>
            </a:xfrm>
          </p:grpSpPr>
          <p:pic>
            <p:nvPicPr>
              <p:cNvPr id="164" name="Screen Shot 2020-05-02 at 6.24.18 PM.png" descr="Screen Shot 2020-05-02 at 6.24.18 PM.png"/>
              <p:cNvPicPr>
                <a:picLocks noChangeAspect="1"/>
              </p:cNvPicPr>
              <p:nvPr/>
            </p:nvPicPr>
            <p:blipFill>
              <a:blip r:embed="rId4">
                <a:extLst/>
              </a:blip>
              <a:srcRect l="0" t="0" r="0" b="41847"/>
              <a:stretch>
                <a:fillRect/>
              </a:stretch>
            </p:blipFill>
            <p:spPr>
              <a:xfrm>
                <a:off x="0" y="0"/>
                <a:ext cx="3716855" cy="2806276"/>
              </a:xfrm>
              <a:prstGeom prst="rect">
                <a:avLst/>
              </a:prstGeom>
              <a:ln w="12700" cap="flat">
                <a:noFill/>
                <a:miter lim="400000"/>
              </a:ln>
              <a:effectLst/>
            </p:spPr>
          </p:pic>
          <p:sp>
            <p:nvSpPr>
              <p:cNvPr id="165" name="Borkin et al"/>
              <p:cNvSpPr txBox="1"/>
              <p:nvPr/>
            </p:nvSpPr>
            <p:spPr>
              <a:xfrm>
                <a:off x="710456" y="3230554"/>
                <a:ext cx="2295760"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Borkin et al</a:t>
                </a:r>
              </a:p>
            </p:txBody>
          </p:sp>
        </p:grpSp>
        <p:grpSp>
          <p:nvGrpSpPr>
            <p:cNvPr id="169" name="Group"/>
            <p:cNvGrpSpPr/>
            <p:nvPr/>
          </p:nvGrpSpPr>
          <p:grpSpPr>
            <a:xfrm>
              <a:off x="8028733" y="3096"/>
              <a:ext cx="3724801" cy="3877679"/>
              <a:chOff x="0" y="0"/>
              <a:chExt cx="3724800" cy="3877677"/>
            </a:xfrm>
          </p:grpSpPr>
          <p:pic>
            <p:nvPicPr>
              <p:cNvPr id="167" name="Screen Shot 2020-05-02 at 6.24.50 PM.png" descr="Screen Shot 2020-05-02 at 6.24.50 PM.png"/>
              <p:cNvPicPr>
                <a:picLocks noChangeAspect="1"/>
              </p:cNvPicPr>
              <p:nvPr/>
            </p:nvPicPr>
            <p:blipFill>
              <a:blip r:embed="rId5">
                <a:extLst/>
              </a:blip>
              <a:srcRect l="0" t="0" r="0" b="44963"/>
              <a:stretch>
                <a:fillRect/>
              </a:stretch>
            </p:blipFill>
            <p:spPr>
              <a:xfrm>
                <a:off x="0" y="0"/>
                <a:ext cx="3724801" cy="2654248"/>
              </a:xfrm>
              <a:prstGeom prst="rect">
                <a:avLst/>
              </a:prstGeom>
              <a:ln w="12700" cap="flat">
                <a:noFill/>
                <a:miter lim="400000"/>
              </a:ln>
              <a:effectLst/>
            </p:spPr>
          </p:pic>
          <p:sp>
            <p:nvSpPr>
              <p:cNvPr id="168" name="Borkin et al"/>
              <p:cNvSpPr txBox="1"/>
              <p:nvPr/>
            </p:nvSpPr>
            <p:spPr>
              <a:xfrm>
                <a:off x="714585" y="3229051"/>
                <a:ext cx="2295760" cy="6486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Borkin et al</a:t>
                </a:r>
              </a:p>
            </p:txBody>
          </p:sp>
        </p:grpSp>
      </p:grpSp>
      <p:grpSp>
        <p:nvGrpSpPr>
          <p:cNvPr id="177" name="Group"/>
          <p:cNvGrpSpPr/>
          <p:nvPr/>
        </p:nvGrpSpPr>
        <p:grpSpPr>
          <a:xfrm>
            <a:off x="13041264" y="4098654"/>
            <a:ext cx="8876730" cy="3213833"/>
            <a:chOff x="0" y="0"/>
            <a:chExt cx="8876728" cy="3213832"/>
          </a:xfrm>
        </p:grpSpPr>
        <p:grpSp>
          <p:nvGrpSpPr>
            <p:cNvPr id="173" name="Group"/>
            <p:cNvGrpSpPr/>
            <p:nvPr/>
          </p:nvGrpSpPr>
          <p:grpSpPr>
            <a:xfrm>
              <a:off x="0" y="0"/>
              <a:ext cx="3777454" cy="3213833"/>
              <a:chOff x="0" y="0"/>
              <a:chExt cx="3777453" cy="3213832"/>
            </a:xfrm>
          </p:grpSpPr>
          <p:pic>
            <p:nvPicPr>
              <p:cNvPr id="171" name="Screen Shot 2020-05-02 at 6.25.02 PM.png" descr="Screen Shot 2020-05-02 at 6.25.02 PM.png"/>
              <p:cNvPicPr>
                <a:picLocks noChangeAspect="1"/>
              </p:cNvPicPr>
              <p:nvPr/>
            </p:nvPicPr>
            <p:blipFill>
              <a:blip r:embed="rId6">
                <a:extLst/>
              </a:blip>
              <a:srcRect l="0" t="0" r="0" b="53365"/>
              <a:stretch>
                <a:fillRect/>
              </a:stretch>
            </p:blipFill>
            <p:spPr>
              <a:xfrm>
                <a:off x="0" y="0"/>
                <a:ext cx="3777454" cy="2278405"/>
              </a:xfrm>
              <a:prstGeom prst="rect">
                <a:avLst/>
              </a:prstGeom>
              <a:ln w="12700" cap="flat">
                <a:noFill/>
                <a:miter lim="400000"/>
              </a:ln>
              <a:effectLst/>
            </p:spPr>
          </p:pic>
          <p:sp>
            <p:nvSpPr>
              <p:cNvPr id="172" name="Harrison et al"/>
              <p:cNvSpPr txBox="1"/>
              <p:nvPr/>
            </p:nvSpPr>
            <p:spPr>
              <a:xfrm>
                <a:off x="532375" y="2556737"/>
                <a:ext cx="2712476" cy="6570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Harrison et al</a:t>
                </a:r>
              </a:p>
            </p:txBody>
          </p:sp>
        </p:grpSp>
        <p:grpSp>
          <p:nvGrpSpPr>
            <p:cNvPr id="176" name="Group"/>
            <p:cNvGrpSpPr/>
            <p:nvPr/>
          </p:nvGrpSpPr>
          <p:grpSpPr>
            <a:xfrm>
              <a:off x="5098096" y="-1"/>
              <a:ext cx="3778633" cy="3213834"/>
              <a:chOff x="0" y="0"/>
              <a:chExt cx="3778632" cy="3213832"/>
            </a:xfrm>
          </p:grpSpPr>
          <p:pic>
            <p:nvPicPr>
              <p:cNvPr id="174" name="Screen Shot 2020-05-02 at 6.25.14 PM.png" descr="Screen Shot 2020-05-02 at 6.25.14 PM.png"/>
              <p:cNvPicPr>
                <a:picLocks noChangeAspect="1"/>
              </p:cNvPicPr>
              <p:nvPr/>
            </p:nvPicPr>
            <p:blipFill>
              <a:blip r:embed="rId7">
                <a:extLst/>
              </a:blip>
              <a:srcRect l="0" t="0" r="0" b="51162"/>
              <a:stretch>
                <a:fillRect/>
              </a:stretch>
            </p:blipFill>
            <p:spPr>
              <a:xfrm>
                <a:off x="0" y="-1"/>
                <a:ext cx="3778633" cy="2386043"/>
              </a:xfrm>
              <a:prstGeom prst="rect">
                <a:avLst/>
              </a:prstGeom>
              <a:ln w="12700" cap="flat">
                <a:noFill/>
                <a:miter lim="400000"/>
              </a:ln>
              <a:effectLst/>
            </p:spPr>
          </p:pic>
          <p:sp>
            <p:nvSpPr>
              <p:cNvPr id="175" name="Haroz et al"/>
              <p:cNvSpPr txBox="1"/>
              <p:nvPr/>
            </p:nvSpPr>
            <p:spPr>
              <a:xfrm>
                <a:off x="786781" y="2556737"/>
                <a:ext cx="2205232" cy="6570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z="2600"/>
                </a:lvl1pPr>
              </a:lstStyle>
              <a:p>
                <a:pPr/>
                <a:r>
                  <a:t>Haroz et al</a:t>
                </a:r>
              </a:p>
            </p:txBody>
          </p:sp>
        </p:gr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Infomage Survey"/>
          <p:cNvSpPr/>
          <p:nvPr/>
        </p:nvSpPr>
        <p:spPr>
          <a:xfrm>
            <a:off x="-154781" y="4248017"/>
            <a:ext cx="24693562" cy="5219966"/>
          </a:xfrm>
          <a:prstGeom prst="rect">
            <a:avLst/>
          </a:prstGeom>
          <a:gradFill>
            <a:gsLst>
              <a:gs pos="0">
                <a:srgbClr val="009FDE"/>
              </a:gs>
              <a:gs pos="100000">
                <a:srgbClr val="312986"/>
              </a:gs>
            </a:gsLst>
            <a:lin ang="10800000"/>
          </a:gradFill>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0000">
                <a:solidFill>
                  <a:srgbClr val="FFFFFF"/>
                </a:solidFill>
                <a:latin typeface="+mn-lt"/>
                <a:ea typeface="+mn-ea"/>
                <a:cs typeface="+mn-cs"/>
                <a:sym typeface="Helvetica Neue Medium"/>
              </a:defRPr>
            </a:lvl1pPr>
          </a:lstStyle>
          <a:p>
            <a:pPr/>
            <a:r>
              <a:t>Infomage Survey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Screen Shot 2020-05-05 at 2.53.49 PM.png" descr="Screen Shot 2020-05-05 at 2.53.49 PM.png"/>
          <p:cNvPicPr>
            <a:picLocks noChangeAspect="1"/>
          </p:cNvPicPr>
          <p:nvPr/>
        </p:nvPicPr>
        <p:blipFill>
          <a:blip r:embed="rId3">
            <a:extLst/>
          </a:blip>
          <a:srcRect l="10007" t="2275" r="2865" b="733"/>
          <a:stretch>
            <a:fillRect/>
          </a:stretch>
        </p:blipFill>
        <p:spPr>
          <a:xfrm>
            <a:off x="12352204" y="3075480"/>
            <a:ext cx="10101865" cy="7189140"/>
          </a:xfrm>
          <a:prstGeom prst="rect">
            <a:avLst/>
          </a:prstGeom>
          <a:ln w="12700">
            <a:miter lim="400000"/>
          </a:ln>
        </p:spPr>
      </p:pic>
      <p:sp>
        <p:nvSpPr>
          <p:cNvPr id="186" name="Infomage Survey"/>
          <p:cNvSpPr txBox="1"/>
          <p:nvPr>
            <p:ph type="title"/>
          </p:nvPr>
        </p:nvSpPr>
        <p:spPr>
          <a:prstGeom prst="rect">
            <a:avLst/>
          </a:prstGeom>
        </p:spPr>
        <p:txBody>
          <a:bodyPr/>
          <a:lstStyle>
            <a:lvl1pPr algn="l">
              <a:defRPr sz="10500"/>
            </a:lvl1pPr>
          </a:lstStyle>
          <a:p>
            <a:pPr/>
            <a:r>
              <a:t>Infomage Survey</a:t>
            </a:r>
          </a:p>
        </p:txBody>
      </p:sp>
      <p:sp>
        <p:nvSpPr>
          <p:cNvPr id="187" name="Photographic Infographic"/>
          <p:cNvSpPr txBox="1"/>
          <p:nvPr/>
        </p:nvSpPr>
        <p:spPr>
          <a:xfrm>
            <a:off x="6612684" y="11551880"/>
            <a:ext cx="11158633"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6000">
                <a:latin typeface="Helvetica"/>
                <a:ea typeface="Helvetica"/>
                <a:cs typeface="Helvetica"/>
                <a:sym typeface="Helvetica"/>
              </a:defRPr>
            </a:lvl1pPr>
          </a:lstStyle>
          <a:p>
            <a:pPr/>
            <a:r>
              <a:t>Photographic Infographic</a:t>
            </a:r>
          </a:p>
        </p:txBody>
      </p:sp>
      <p:pic>
        <p:nvPicPr>
          <p:cNvPr id="188"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Screen Shot 2020-05-05 at 2.53.49 PM.png" descr="Screen Shot 2020-05-05 at 2.53.49 PM.png"/>
          <p:cNvPicPr>
            <a:picLocks noChangeAspect="1"/>
          </p:cNvPicPr>
          <p:nvPr/>
        </p:nvPicPr>
        <p:blipFill>
          <a:blip r:embed="rId3">
            <a:extLst/>
          </a:blip>
          <a:srcRect l="10007" t="2275" r="2865" b="733"/>
          <a:stretch>
            <a:fillRect/>
          </a:stretch>
        </p:blipFill>
        <p:spPr>
          <a:xfrm>
            <a:off x="12352204" y="3075480"/>
            <a:ext cx="10101865" cy="7189140"/>
          </a:xfrm>
          <a:prstGeom prst="rect">
            <a:avLst/>
          </a:prstGeom>
          <a:ln w="12700">
            <a:miter lim="400000"/>
          </a:ln>
        </p:spPr>
      </p:pic>
      <p:sp>
        <p:nvSpPr>
          <p:cNvPr id="193" name="Infomage Survey"/>
          <p:cNvSpPr txBox="1"/>
          <p:nvPr>
            <p:ph type="title"/>
          </p:nvPr>
        </p:nvSpPr>
        <p:spPr>
          <a:prstGeom prst="rect">
            <a:avLst/>
          </a:prstGeom>
        </p:spPr>
        <p:txBody>
          <a:bodyPr/>
          <a:lstStyle>
            <a:lvl1pPr algn="l">
              <a:defRPr sz="10500"/>
            </a:lvl1pPr>
          </a:lstStyle>
          <a:p>
            <a:pPr/>
            <a:r>
              <a:t>Infomage Survey</a:t>
            </a:r>
          </a:p>
        </p:txBody>
      </p:sp>
      <p:sp>
        <p:nvSpPr>
          <p:cNvPr id="194" name="1,638…"/>
          <p:cNvSpPr txBox="1"/>
          <p:nvPr/>
        </p:nvSpPr>
        <p:spPr>
          <a:xfrm>
            <a:off x="10377305" y="11094680"/>
            <a:ext cx="3345354"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0" sz="6000">
                <a:latin typeface="Helvetica"/>
                <a:ea typeface="Helvetica"/>
                <a:cs typeface="Helvetica"/>
                <a:sym typeface="Helvetica"/>
              </a:defRPr>
            </a:pPr>
            <a:r>
              <a:t>1,638</a:t>
            </a:r>
          </a:p>
          <a:p>
            <a:pPr defTabSz="457200">
              <a:defRPr b="0" sz="6000">
                <a:latin typeface="Helvetica"/>
                <a:ea typeface="Helvetica"/>
                <a:cs typeface="Helvetica"/>
                <a:sym typeface="Helvetica"/>
              </a:defRPr>
            </a:pPr>
            <a:r>
              <a:t>Images</a:t>
            </a:r>
          </a:p>
        </p:txBody>
      </p:sp>
      <p:pic>
        <p:nvPicPr>
          <p:cNvPr id="195" name="Screen Shot 2020-05-05 at 2.52.20 PM.png" descr="Screen Shot 2020-05-05 at 2.52.20 PM.png"/>
          <p:cNvPicPr>
            <a:picLocks noChangeAspect="1"/>
          </p:cNvPicPr>
          <p:nvPr/>
        </p:nvPicPr>
        <p:blipFill>
          <a:blip r:embed="rId4">
            <a:extLst/>
          </a:blip>
          <a:srcRect l="19720" t="2562" r="3503" b="0"/>
          <a:stretch>
            <a:fillRect/>
          </a:stretch>
        </p:blipFill>
        <p:spPr>
          <a:xfrm>
            <a:off x="1824372" y="3305770"/>
            <a:ext cx="9963784" cy="710428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